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Fanpage 18.000 người theo dõi nhưng mỗi bài chỉ tiếp cận khoảng 4% trong số đó.
Chưa có kênh TikTok, trong khi khách dưới 30 tuổi tìm quán ăn chủ yếu qua video ngắn.
Tin nhắn đặt bàn trên Facebook trả lời chậm, trung bình sau 2 giờ.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1.200 lượt đặt bàn xác nhận từ các kênh social
35% khách mới biết quán qua TikTok
45.000đ chi phí quảng cáo cho mỗi lượt đặt bàn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Bếp than: quay cận cảnh món nướng, tiếng xèo và khói
Khách thật: review 15 giây ngay sau bữa ăn
Giờ vàng: ưu đãi thứ Hai đến thứ Năm sau 20:30
Hậu trường: một ngày của đội bếp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TikTok: 5 video mỗi tuần, đăng lúc 11:00 và 18:00
Facebook: 3 bài mỗi tuần, ưu tiên album ảnh món mới
Zalo OA: 1 tin mỗi tuần cho khách đã từng đặt bàn
Google Maps: trả lời mọi đánh giá trong 24 giờ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Tháng 10: mở kênh TikTok, quay sẵn 20 video đầu tiên
Tháng 11: chạy quảng cáo bán kính 3 km, khung 17:00–20:00
Tháng 12: chiến dịch tiệc cuối năm cho nhóm 6–10 người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Lượt đặt bàn từ social, đối chiếu với sổ lễ tân mỗi tuần
Chi phí mỗi lượt đặt bàn, không dùng lượt thích làm thước đo
Doanh thu từ khách mới so với cùng kỳ năm trước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0B0B"/>
        </a:solidFill>
      </p:bgPr>
    </p:bg>
    <p:spTree>
      <p:nvGrpSpPr>
        <p:cNvPr id="1" name=""/>
        <p:cNvGrpSpPr/>
        <p:nvPr/>
      </p:nvGrpSpPr>
      <p:grpSpPr>
        <a:xfrm>
          <a:off x="0" y="0"/>
          <a:ext cx="0" cy="0"/>
          <a:chOff x="0" y="0"/>
          <a:chExt cx="0" cy="0"/>
        </a:xfrm>
      </p:grpSpPr>
      <p:pic>
        <p:nvPicPr>
          <p:cNvPr id="2" name="el-0" descr="/tmp/claude-0/d4/92751eb1559b70f6/assets/crop_img1_0.856.jpg">    </p:cNvPr>
          <p:cNvPicPr>
            <a:picLocks noChangeAspect="1"/>
          </p:cNvPicPr>
          <p:nvPr/>
        </p:nvPicPr>
        <p:blipFill>
          <a:blip r:embed="rId1"/>
          <a:stretch>
            <a:fillRect/>
          </a:stretch>
        </p:blipFill>
        <p:spPr>
          <a:xfrm>
            <a:off x="6583515" y="365760"/>
            <a:ext cx="5242420" cy="6126480"/>
          </a:xfrm>
          <a:prstGeom prst="roundRect">
            <a:avLst>
              <a:gd name="adj" fmla="val 4361"/>
            </a:avLst>
          </a:prstGeom>
        </p:spPr>
      </p:pic>
      <p:sp>
        <p:nvSpPr>
          <p:cNvPr id="3" name="el-1"/>
          <p:cNvSpPr/>
          <p:nvPr/>
        </p:nvSpPr>
        <p:spPr>
          <a:xfrm>
            <a:off x="822960" y="1783080"/>
            <a:ext cx="822960" cy="54864"/>
          </a:xfrm>
          <a:prstGeom prst="rect">
            <a:avLst/>
          </a:prstGeom>
          <a:solidFill>
            <a:srgbClr val="FFD60A"/>
          </a:solidFill>
          <a:ln/>
        </p:spPr>
      </p:sp>
      <p:sp>
        <p:nvSpPr>
          <p:cNvPr id="4" name="el-2"/>
          <p:cNvSpPr/>
          <p:nvPr/>
        </p:nvSpPr>
        <p:spPr>
          <a:xfrm>
            <a:off x="822960" y="1965960"/>
            <a:ext cx="5211915" cy="2514600"/>
          </a:xfrm>
          <a:prstGeom prst="rect">
            <a:avLst/>
          </a:prstGeom>
          <a:noFill/>
          <a:ln/>
        </p:spPr>
        <p:txBody>
          <a:bodyPr wrap="square" lIns="0" tIns="0" rIns="0" bIns="0" rtlCol="0" anchor="b"/>
          <a:lstStyle/>
          <a:p>
            <a:pPr algn="l" indent="0" marL="0">
              <a:lnSpc>
                <a:spcPts val="6500"/>
              </a:lnSpc>
              <a:buNone/>
            </a:pPr>
            <a:r>
              <a:rPr lang="en-US" sz="5800" b="1" dirty="0">
                <a:solidFill>
                  <a:srgbClr val="F5F2EA"/>
                </a:solidFill>
                <a:latin typeface="Be Vietnam Pro" pitchFamily="34" charset="0"/>
                <a:ea typeface="Be Vietnam Pro" pitchFamily="34" charset="-122"/>
                <a:cs typeface="Be Vietnam Pro" pitchFamily="34" charset="-120"/>
              </a:rPr>
              <a:t>Kế hoạch Social Media Q4/2026</a:t>
            </a:r>
            <a:endParaRPr lang="en-US" sz="5800" dirty="0"/>
          </a:p>
        </p:txBody>
      </p:sp>
      <p:sp>
        <p:nvSpPr>
          <p:cNvPr id="5" name="el-3"/>
          <p:cNvSpPr/>
          <p:nvPr/>
        </p:nvSpPr>
        <p:spPr>
          <a:xfrm>
            <a:off x="822960" y="4617720"/>
            <a:ext cx="5211915" cy="1188720"/>
          </a:xfrm>
          <a:prstGeom prst="rect">
            <a:avLst/>
          </a:prstGeom>
          <a:noFill/>
          <a:ln/>
        </p:spPr>
        <p:txBody>
          <a:bodyPr wrap="square" lIns="0" tIns="0" rIns="0" bIns="0" rtlCol="0" anchor="t"/>
          <a:lstStyle/>
          <a:p>
            <a:pPr algn="l" indent="0" marL="0">
              <a:lnSpc>
                <a:spcPts val="2800"/>
              </a:lnSpc>
              <a:buNone/>
            </a:pPr>
            <a:r>
              <a:rPr lang="en-US" sz="2000" dirty="0">
                <a:solidFill>
                  <a:srgbClr val="9C978C"/>
                </a:solidFill>
                <a:latin typeface="Be Vietnam Pro" pitchFamily="34" charset="0"/>
                <a:ea typeface="Be Vietnam Pro" pitchFamily="34" charset="-122"/>
                <a:cs typeface="Be Vietnam Pro" pitchFamily="34" charset="-120"/>
              </a:rPr>
              <a:t>Nhà hàng Lửa Than · Ví dụ minh hoạ, số liệu giả định</a:t>
            </a:r>
            <a:endParaRPr lang="en-US" sz="20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22" presetClass="entr" presetSubtype="2" fill="hold"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wipe(right)">
                                      <p:cBhvr>
                                        <p:cTn id="6" dur="1100" fill="hold"/>
                                        <p:tgtEl>
                                          <p:spTgt spid="2"/>
                                        </p:tgtEl>
                                      </p:cBhvr>
                                    </p:animEffect>
                                  </p:childTnLst>
                                </p:cTn>
                              </p:par>
                              <p:par>
                                <p:cTn id="10" presetID="22" presetClass="entr" presetSubtype="8" fill="hold" nodeType="withEffect">
                                  <p:stCondLst>
                                    <p:cond delay="140"/>
                                  </p:stCondLst>
                                  <p:childTnLst>
                                    <p:set>
                                      <p:cBhvr>
                                        <p:cTn id="8" dur="1" fill="hold">
                                          <p:stCondLst>
                                            <p:cond delay="0"/>
                                          </p:stCondLst>
                                        </p:cTn>
                                        <p:tgtEl>
                                          <p:spTgt spid="3"/>
                                        </p:tgtEl>
                                        <p:attrNameLst>
                                          <p:attrName>style.visibility</p:attrName>
                                        </p:attrNameLst>
                                      </p:cBhvr>
                                      <p:to>
                                        <p:strVal val="visible"/>
                                      </p:to>
                                    </p:set>
                                    <p:animEffect transition="in" filter="wipe(left)">
                                      <p:cBhvr>
                                        <p:cTn id="9" dur="700" fill="hold"/>
                                        <p:tgtEl>
                                          <p:spTgt spid="3"/>
                                        </p:tgtEl>
                                      </p:cBhvr>
                                    </p:animEffect>
                                  </p:childTnLst>
                                </p:cTn>
                              </p:par>
                              <p:par>
                                <p:cTn id="15" presetID="22" presetClass="entr" presetSubtype="4" fill="hold" grpId="0" nodeType="withEffect">
                                  <p:stCondLst>
                                    <p:cond delay="28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1000" fill="hold"/>
                                        <p:tgtEl>
                                          <p:spTgt spid="4"/>
                                        </p:tgtEl>
                                      </p:cBhvr>
                                    </p:animEffect>
                                    <p:anim calcmode="lin" valueType="num">
                                      <p:cBhvr>
                                        <p:cTn id="13" dur="1000" decel="100000" fill="hold"/>
                                        <p:tgtEl>
                                          <p:spTgt spid="4"/>
                                        </p:tgtEl>
                                        <p:attrNameLst>
                                          <p:attrName>ppt_x</p:attrName>
                                        </p:attrNameLst>
                                      </p:cBhvr>
                                      <p:tavLst>
                                        <p:tav tm="0">
                                          <p:val>
                                            <p:strVal val="#ppt_x"/>
                                          </p:val>
                                        </p:tav>
                                        <p:tav tm="100000">
                                          <p:val>
                                            <p:strVal val="#ppt_x"/>
                                          </p:val>
                                        </p:tav>
                                      </p:tavLst>
                                    </p:anim>
                                    <p:anim calcmode="lin" valueType="num">
                                      <p:cBhvr>
                                        <p:cTn id="14" dur="1000" decel="100000" fill="hold"/>
                                        <p:tgtEl>
                                          <p:spTgt spid="4"/>
                                        </p:tgtEl>
                                        <p:attrNameLst>
                                          <p:attrName>ppt_y</p:attrName>
                                        </p:attrNameLst>
                                      </p:cBhvr>
                                      <p:tavLst>
                                        <p:tav tm="0">
                                          <p:val>
                                            <p:strVal val="#ppt_y+.04"/>
                                          </p:val>
                                        </p:tav>
                                        <p:tav tm="100000">
                                          <p:val>
                                            <p:strVal val="#ppt_y"/>
                                          </p:val>
                                        </p:tav>
                                      </p:tavLst>
                                    </p:anim>
                                  </p:childTnLst>
                                </p:cTn>
                              </p:par>
                              <p:par>
                                <p:cTn id="20" presetID="42" presetClass="entr" presetSubtype="0" fill="hold" grpId="0" nodeType="withEffect">
                                  <p:stCondLst>
                                    <p:cond delay="42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900" fill="hold"/>
                                        <p:tgtEl>
                                          <p:spTgt spid="5"/>
                                        </p:tgtEl>
                                      </p:cBhvr>
                                    </p:animEffect>
                                    <p:anim calcmode="lin" valueType="num">
                                      <p:cBhvr>
                                        <p:cTn id="18" dur="900" decel="100000" fill="hold"/>
                                        <p:tgtEl>
                                          <p:spTgt spid="5"/>
                                        </p:tgtEl>
                                        <p:attrNameLst>
                                          <p:attrName>ppt_x</p:attrName>
                                        </p:attrNameLst>
                                      </p:cBhvr>
                                      <p:tavLst>
                                        <p:tav tm="0">
                                          <p:val>
                                            <p:strVal val="#ppt_x"/>
                                          </p:val>
                                        </p:tav>
                                        <p:tav tm="100000">
                                          <p:val>
                                            <p:strVal val="#ppt_x"/>
                                          </p:val>
                                        </p:tav>
                                      </p:tavLst>
                                    </p:anim>
                                    <p:anim calcmode="lin" valueType="num">
                                      <p:cBhvr>
                                        <p:cTn id="19" dur="900" decel="100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0B0B"/>
        </a:solidFill>
      </p:bgPr>
    </p:bg>
    <p:spTree>
      <p:nvGrpSpPr>
        <p:cNvPr id="1" name=""/>
        <p:cNvGrpSpPr/>
        <p:nvPr/>
      </p:nvGrpSpPr>
      <p:grpSpPr>
        <a:xfrm>
          <a:off x="0" y="0"/>
          <a:ext cx="0" cy="0"/>
          <a:chOff x="0" y="0"/>
          <a:chExt cx="0" cy="0"/>
        </a:xfrm>
      </p:grpSpPr>
      <p:pic>
        <p:nvPicPr>
          <p:cNvPr id="2" name="el-0" descr="/tmp/claude-0/d4/92751eb1559b70f6/assets/crop_img2_0.816.jpg">    </p:cNvPr>
          <p:cNvPicPr>
            <a:picLocks noChangeAspect="1"/>
          </p:cNvPicPr>
          <p:nvPr/>
        </p:nvPicPr>
        <p:blipFill>
          <a:blip r:embed="rId1"/>
          <a:stretch>
            <a:fillRect/>
          </a:stretch>
        </p:blipFill>
        <p:spPr>
          <a:xfrm>
            <a:off x="6827349" y="365760"/>
            <a:ext cx="4998586" cy="6126480"/>
          </a:xfrm>
          <a:prstGeom prst="roundRect">
            <a:avLst>
              <a:gd name="adj" fmla="val 4573"/>
            </a:avLst>
          </a:prstGeom>
        </p:spPr>
      </p:pic>
      <p:sp>
        <p:nvSpPr>
          <p:cNvPr id="3" name="el-1"/>
          <p:cNvSpPr/>
          <p:nvPr/>
        </p:nvSpPr>
        <p:spPr>
          <a:xfrm>
            <a:off x="822960" y="822960"/>
            <a:ext cx="5364309" cy="292608"/>
          </a:xfrm>
          <a:prstGeom prst="rect">
            <a:avLst/>
          </a:prstGeom>
          <a:noFill/>
          <a:ln/>
        </p:spPr>
        <p:txBody>
          <a:bodyPr wrap="square" lIns="0" tIns="0" rIns="0" bIns="0" rtlCol="0" anchor="t"/>
          <a:lstStyle/>
          <a:p>
            <a:pPr algn="l" indent="0" marL="0">
              <a:lnSpc>
                <a:spcPts val="1320"/>
              </a:lnSpc>
              <a:buNone/>
            </a:pPr>
            <a:r>
              <a:rPr lang="en-US" sz="1100" b="1" spc="200" kern="0" dirty="0">
                <a:solidFill>
                  <a:srgbClr val="FFD60A"/>
                </a:solidFill>
                <a:latin typeface="Be Vietnam Pro" pitchFamily="34" charset="0"/>
                <a:ea typeface="Be Vietnam Pro" pitchFamily="34" charset="-122"/>
                <a:cs typeface="Be Vietnam Pro" pitchFamily="34" charset="-120"/>
              </a:rPr>
              <a:t>01  ·  KẾ HOẠCH SOCIAL MEDIA Q4/2026</a:t>
            </a:r>
            <a:endParaRPr lang="en-US" sz="1100" dirty="0"/>
          </a:p>
        </p:txBody>
      </p:sp>
      <p:sp>
        <p:nvSpPr>
          <p:cNvPr id="4" name="el-2"/>
          <p:cNvSpPr/>
          <p:nvPr/>
        </p:nvSpPr>
        <p:spPr>
          <a:xfrm>
            <a:off x="822960" y="1207008"/>
            <a:ext cx="5364309" cy="1600200"/>
          </a:xfrm>
          <a:prstGeom prst="rect">
            <a:avLst/>
          </a:prstGeom>
          <a:noFill/>
          <a:ln/>
        </p:spPr>
        <p:txBody>
          <a:bodyPr wrap="square" lIns="0" tIns="0" rIns="0" bIns="0" rtlCol="0" anchor="b"/>
          <a:lstStyle/>
          <a:p>
            <a:pPr algn="l" indent="0" marL="0">
              <a:lnSpc>
                <a:spcPts val="4480"/>
              </a:lnSpc>
              <a:buNone/>
            </a:pPr>
            <a:r>
              <a:rPr lang="en-US" sz="4000" b="1" dirty="0">
                <a:solidFill>
                  <a:srgbClr val="F5F2EA"/>
                </a:solidFill>
                <a:latin typeface="Be Vietnam Pro" pitchFamily="34" charset="0"/>
                <a:ea typeface="Be Vietnam Pro" pitchFamily="34" charset="-122"/>
                <a:cs typeface="Be Vietnam Pro" pitchFamily="34" charset="-120"/>
              </a:rPr>
              <a:t>Thực trạng</a:t>
            </a:r>
            <a:endParaRPr lang="en-US" sz="4000" dirty="0"/>
          </a:p>
        </p:txBody>
      </p:sp>
      <p:sp>
        <p:nvSpPr>
          <p:cNvPr id="5" name="el-3"/>
          <p:cNvSpPr/>
          <p:nvPr/>
        </p:nvSpPr>
        <p:spPr>
          <a:xfrm>
            <a:off x="822960" y="2944368"/>
            <a:ext cx="822960" cy="54864"/>
          </a:xfrm>
          <a:prstGeom prst="rect">
            <a:avLst/>
          </a:prstGeom>
          <a:solidFill>
            <a:srgbClr val="FFD60A"/>
          </a:solidFill>
          <a:ln/>
        </p:spPr>
      </p:sp>
      <p:sp>
        <p:nvSpPr>
          <p:cNvPr id="6" name="el-4"/>
          <p:cNvSpPr/>
          <p:nvPr/>
        </p:nvSpPr>
        <p:spPr>
          <a:xfrm>
            <a:off x="822960" y="3264408"/>
            <a:ext cx="5364309" cy="2770632"/>
          </a:xfrm>
          <a:prstGeom prst="rect">
            <a:avLst/>
          </a:prstGeom>
          <a:noFill/>
          <a:ln/>
        </p:spPr>
        <p:txBody>
          <a:bodyPr wrap="square" lIns="0" tIns="0" rIns="0" bIns="0" rtlCol="0" anchor="t"/>
          <a:lstStyle/>
          <a:p>
            <a:pPr algn="l" marL="393700" indent="-393700">
              <a:lnSpc>
                <a:spcPts val="2380"/>
              </a:lnSpc>
              <a:spcAft>
                <a:spcPts val="1200"/>
              </a:spcAft>
              <a:buSzPct val="100000"/>
              <a:buClr>
                <a:srgbClr val="FFD60A"/>
              </a:buClr>
              <a:buChar char="—"/>
            </a:pPr>
            <a:r>
              <a:rPr lang="en-US" sz="1800" dirty="0">
                <a:solidFill>
                  <a:srgbClr val="F5F2EA"/>
                </a:solidFill>
                <a:latin typeface="Be Vietnam Pro" pitchFamily="34" charset="0"/>
                <a:ea typeface="Be Vietnam Pro" pitchFamily="34" charset="-122"/>
                <a:cs typeface="Be Vietnam Pro" pitchFamily="34" charset="-120"/>
              </a:rPr>
              <a:t>Fanpage 18.000 người theo dõi nhưng mỗi bài chỉ tiếp cận khoảng 4% trong số đó.</a:t>
            </a:r>
            <a:endParaRPr lang="en-US" sz="1800" dirty="0"/>
          </a:p>
          <a:p>
            <a:pPr algn="l" marL="393700" indent="-393700">
              <a:lnSpc>
                <a:spcPts val="2380"/>
              </a:lnSpc>
              <a:spcAft>
                <a:spcPts val="1200"/>
              </a:spcAft>
              <a:buSzPct val="100000"/>
              <a:buClr>
                <a:srgbClr val="FFD60A"/>
              </a:buClr>
              <a:buChar char="—"/>
            </a:pPr>
            <a:r>
              <a:rPr lang="en-US" sz="1800" dirty="0">
                <a:solidFill>
                  <a:srgbClr val="F5F2EA"/>
                </a:solidFill>
                <a:latin typeface="Be Vietnam Pro" pitchFamily="34" charset="0"/>
                <a:ea typeface="Be Vietnam Pro" pitchFamily="34" charset="-122"/>
                <a:cs typeface="Be Vietnam Pro" pitchFamily="34" charset="-120"/>
              </a:rPr>
              <a:t>Chưa có kênh TikTok, trong khi khách dưới 30 tuổi tìm quán ăn chủ yếu qua video ngắn.</a:t>
            </a:r>
            <a:endParaRPr lang="en-US" sz="1800" dirty="0"/>
          </a:p>
          <a:p>
            <a:pPr algn="l" marL="393700" indent="-393700">
              <a:lnSpc>
                <a:spcPts val="2380"/>
              </a:lnSpc>
              <a:buSzPct val="100000"/>
              <a:buClr>
                <a:srgbClr val="FFD60A"/>
              </a:buClr>
              <a:buChar char="—"/>
            </a:pPr>
            <a:r>
              <a:rPr lang="en-US" sz="1800" dirty="0">
                <a:solidFill>
                  <a:srgbClr val="F5F2EA"/>
                </a:solidFill>
                <a:latin typeface="Be Vietnam Pro" pitchFamily="34" charset="0"/>
                <a:ea typeface="Be Vietnam Pro" pitchFamily="34" charset="-122"/>
                <a:cs typeface="Be Vietnam Pro" pitchFamily="34" charset="-120"/>
              </a:rPr>
              <a:t>Tin nhắn đặt bàn trên Facebook trả lời chậm, trung bình sau 2 giờ.</a:t>
            </a:r>
            <a:endParaRPr lang="en-US" sz="1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22" presetClass="entr" presetSubtype="2" fill="hold"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wipe(right)">
                                      <p:cBhvr>
                                        <p:cTn id="6" dur="1100" fill="hold"/>
                                        <p:tgtEl>
                                          <p:spTgt spid="2"/>
                                        </p:tgtEl>
                                      </p:cBhvr>
                                    </p:animEffect>
                                  </p:childTnLst>
                                </p:cTn>
                              </p:par>
                              <p:par>
                                <p:cTn id="10" presetID="10" presetClass="entr" presetSubtype="0" fill="hold" grpId="0" nodeType="withEffect">
                                  <p:stCondLst>
                                    <p:cond delay="14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900" fill="hold"/>
                                        <p:tgtEl>
                                          <p:spTgt spid="3"/>
                                        </p:tgtEl>
                                      </p:cBhvr>
                                    </p:animEffect>
                                  </p:childTnLst>
                                </p:cTn>
                              </p:par>
                              <p:par>
                                <p:cTn id="15" presetID="22" presetClass="entr" presetSubtype="4" fill="hold" grpId="0" nodeType="withEffect">
                                  <p:stCondLst>
                                    <p:cond delay="28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1000" fill="hold"/>
                                        <p:tgtEl>
                                          <p:spTgt spid="4"/>
                                        </p:tgtEl>
                                      </p:cBhvr>
                                    </p:animEffect>
                                    <p:anim calcmode="lin" valueType="num">
                                      <p:cBhvr>
                                        <p:cTn id="13" dur="1000" decel="100000" fill="hold"/>
                                        <p:tgtEl>
                                          <p:spTgt spid="4"/>
                                        </p:tgtEl>
                                        <p:attrNameLst>
                                          <p:attrName>ppt_x</p:attrName>
                                        </p:attrNameLst>
                                      </p:cBhvr>
                                      <p:tavLst>
                                        <p:tav tm="0">
                                          <p:val>
                                            <p:strVal val="#ppt_x"/>
                                          </p:val>
                                        </p:tav>
                                        <p:tav tm="100000">
                                          <p:val>
                                            <p:strVal val="#ppt_x"/>
                                          </p:val>
                                        </p:tav>
                                      </p:tavLst>
                                    </p:anim>
                                    <p:anim calcmode="lin" valueType="num">
                                      <p:cBhvr>
                                        <p:cTn id="14" dur="1000" decel="100000" fill="hold"/>
                                        <p:tgtEl>
                                          <p:spTgt spid="4"/>
                                        </p:tgtEl>
                                        <p:attrNameLst>
                                          <p:attrName>ppt_y</p:attrName>
                                        </p:attrNameLst>
                                      </p:cBhvr>
                                      <p:tavLst>
                                        <p:tav tm="0">
                                          <p:val>
                                            <p:strVal val="#ppt_y+.04"/>
                                          </p:val>
                                        </p:tav>
                                        <p:tav tm="100000">
                                          <p:val>
                                            <p:strVal val="#ppt_y"/>
                                          </p:val>
                                        </p:tav>
                                      </p:tavLst>
                                    </p:anim>
                                  </p:childTnLst>
                                </p:cTn>
                              </p:par>
                              <p:par>
                                <p:cTn id="18" presetID="22" presetClass="entr" presetSubtype="8" fill="hold" nodeType="withEffect">
                                  <p:stCondLst>
                                    <p:cond delay="42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700" fill="hold"/>
                                        <p:tgtEl>
                                          <p:spTgt spid="5"/>
                                        </p:tgtEl>
                                      </p:cBhvr>
                                    </p:animEffect>
                                  </p:childTnLst>
                                </p:cTn>
                              </p:par>
                              <p:par>
                                <p:cTn id="23" presetID="42" presetClass="entr" presetSubtype="0" fill="hold" grpId="0" nodeType="withEffect">
                                  <p:stCondLst>
                                    <p:cond delay="56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900" fill="hold"/>
                                        <p:tgtEl>
                                          <p:spTgt spid="6">
                                            <p:txEl>
                                              <p:pRg st="0" end="0"/>
                                            </p:txEl>
                                          </p:spTgt>
                                        </p:tgtEl>
                                      </p:cBhvr>
                                    </p:animEffect>
                                    <p:anim calcmode="lin" valueType="num">
                                      <p:cBhvr>
                                        <p:cTn id="21" dur="900" decel="100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6">
                                            <p:txEl>
                                              <p:pRg st="0" end="0"/>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70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900" fill="hold"/>
                                        <p:tgtEl>
                                          <p:spTgt spid="6">
                                            <p:txEl>
                                              <p:pRg st="1" end="1"/>
                                            </p:txEl>
                                          </p:spTgt>
                                        </p:tgtEl>
                                      </p:cBhvr>
                                    </p:animEffect>
                                    <p:anim calcmode="lin" valueType="num">
                                      <p:cBhvr>
                                        <p:cTn id="26" dur="900" decel="100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6">
                                            <p:txEl>
                                              <p:pRg st="1" end="1"/>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84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900" fill="hold"/>
                                        <p:tgtEl>
                                          <p:spTgt spid="6">
                                            <p:txEl>
                                              <p:pRg st="2" end="2"/>
                                            </p:txEl>
                                          </p:spTgt>
                                        </p:tgtEl>
                                      </p:cBhvr>
                                    </p:animEffect>
                                    <p:anim calcmode="lin" valueType="num">
                                      <p:cBhvr>
                                        <p:cTn id="31" dur="900" decel="100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0B0B"/>
        </a:solidFill>
      </p:bgPr>
    </p:bg>
    <p:spTree>
      <p:nvGrpSpPr>
        <p:cNvPr id="1" name=""/>
        <p:cNvGrpSpPr/>
        <p:nvPr/>
      </p:nvGrpSpPr>
      <p:grpSpPr>
        <a:xfrm>
          <a:off x="0" y="0"/>
          <a:ext cx="0" cy="0"/>
          <a:chOff x="0" y="0"/>
          <a:chExt cx="0" cy="0"/>
        </a:xfrm>
      </p:grpSpPr>
      <p:sp>
        <p:nvSpPr>
          <p:cNvPr id="2" name="el-0"/>
          <p:cNvSpPr/>
          <p:nvPr/>
        </p:nvSpPr>
        <p:spPr>
          <a:xfrm>
            <a:off x="822960" y="822960"/>
            <a:ext cx="10545775" cy="292608"/>
          </a:xfrm>
          <a:prstGeom prst="rect">
            <a:avLst/>
          </a:prstGeom>
          <a:noFill/>
          <a:ln/>
        </p:spPr>
        <p:txBody>
          <a:bodyPr wrap="square" lIns="0" tIns="0" rIns="0" bIns="0" rtlCol="0" anchor="t"/>
          <a:lstStyle/>
          <a:p>
            <a:pPr algn="l" indent="0" marL="0">
              <a:lnSpc>
                <a:spcPts val="1320"/>
              </a:lnSpc>
              <a:buNone/>
            </a:pPr>
            <a:r>
              <a:rPr lang="en-US" sz="1100" b="1" spc="200" kern="0" dirty="0">
                <a:solidFill>
                  <a:srgbClr val="FFD60A"/>
                </a:solidFill>
                <a:latin typeface="Be Vietnam Pro" pitchFamily="34" charset="0"/>
                <a:ea typeface="Be Vietnam Pro" pitchFamily="34" charset="-122"/>
                <a:cs typeface="Be Vietnam Pro" pitchFamily="34" charset="-120"/>
              </a:rPr>
              <a:t>02  ·  KẾ HOẠCH SOCIAL MEDIA Q4/2026</a:t>
            </a:r>
            <a:endParaRPr lang="en-US" sz="1100" dirty="0"/>
          </a:p>
        </p:txBody>
      </p:sp>
      <p:sp>
        <p:nvSpPr>
          <p:cNvPr id="3" name="el-1"/>
          <p:cNvSpPr/>
          <p:nvPr/>
        </p:nvSpPr>
        <p:spPr>
          <a:xfrm>
            <a:off x="822960" y="1207008"/>
            <a:ext cx="10545775" cy="1280160"/>
          </a:xfrm>
          <a:prstGeom prst="rect">
            <a:avLst/>
          </a:prstGeom>
          <a:noFill/>
          <a:ln/>
        </p:spPr>
        <p:txBody>
          <a:bodyPr wrap="square" lIns="0" tIns="0" rIns="0" bIns="0" rtlCol="0" anchor="b"/>
          <a:lstStyle/>
          <a:p>
            <a:pPr algn="l" indent="0" marL="0">
              <a:lnSpc>
                <a:spcPts val="4480"/>
              </a:lnSpc>
              <a:buNone/>
            </a:pPr>
            <a:r>
              <a:rPr lang="en-US" sz="4000" b="1" dirty="0">
                <a:solidFill>
                  <a:srgbClr val="F5F2EA"/>
                </a:solidFill>
                <a:latin typeface="Be Vietnam Pro" pitchFamily="34" charset="0"/>
                <a:ea typeface="Be Vietnam Pro" pitchFamily="34" charset="-122"/>
                <a:cs typeface="Be Vietnam Pro" pitchFamily="34" charset="-120"/>
              </a:rPr>
              <a:t>Mục tiêu quý 4</a:t>
            </a:r>
            <a:endParaRPr lang="en-US" sz="4000" dirty="0"/>
          </a:p>
        </p:txBody>
      </p:sp>
      <p:sp>
        <p:nvSpPr>
          <p:cNvPr id="4" name="el-2"/>
          <p:cNvSpPr/>
          <p:nvPr/>
        </p:nvSpPr>
        <p:spPr>
          <a:xfrm>
            <a:off x="822960" y="2743200"/>
            <a:ext cx="3240938" cy="27432"/>
          </a:xfrm>
          <a:prstGeom prst="rect">
            <a:avLst/>
          </a:prstGeom>
          <a:solidFill>
            <a:srgbClr val="51504E"/>
          </a:solidFill>
          <a:ln/>
        </p:spPr>
      </p:sp>
      <p:sp>
        <p:nvSpPr>
          <p:cNvPr id="5" name="el-3"/>
          <p:cNvSpPr/>
          <p:nvPr/>
        </p:nvSpPr>
        <p:spPr>
          <a:xfrm>
            <a:off x="822960" y="2926080"/>
            <a:ext cx="3240938" cy="1554480"/>
          </a:xfrm>
          <a:prstGeom prst="rect">
            <a:avLst/>
          </a:prstGeom>
          <a:noFill/>
          <a:ln/>
        </p:spPr>
        <p:txBody>
          <a:bodyPr wrap="square" lIns="0" tIns="0" rIns="0" bIns="0" rtlCol="0" anchor="b"/>
          <a:lstStyle/>
          <a:p>
            <a:pPr algn="l" indent="0" marL="0">
              <a:lnSpc>
                <a:spcPts val="5000"/>
              </a:lnSpc>
              <a:buNone/>
            </a:pPr>
            <a:r>
              <a:rPr lang="en-US" sz="5000" b="1" dirty="0">
                <a:solidFill>
                  <a:srgbClr val="FFD60A"/>
                </a:solidFill>
                <a:latin typeface="Be Vietnam Pro" pitchFamily="34" charset="0"/>
                <a:ea typeface="Be Vietnam Pro" pitchFamily="34" charset="-122"/>
                <a:cs typeface="Be Vietnam Pro" pitchFamily="34" charset="-120"/>
              </a:rPr>
              <a:t>1.200</a:t>
            </a:r>
            <a:endParaRPr lang="en-US" sz="5000" dirty="0"/>
          </a:p>
        </p:txBody>
      </p:sp>
      <p:sp>
        <p:nvSpPr>
          <p:cNvPr id="6" name="el-4"/>
          <p:cNvSpPr/>
          <p:nvPr/>
        </p:nvSpPr>
        <p:spPr>
          <a:xfrm>
            <a:off x="822960" y="4617720"/>
            <a:ext cx="3240938" cy="1371600"/>
          </a:xfrm>
          <a:prstGeom prst="rect">
            <a:avLst/>
          </a:prstGeom>
          <a:noFill/>
          <a:ln/>
        </p:spPr>
        <p:txBody>
          <a:bodyPr wrap="square" lIns="0" tIns="0" rIns="0" bIns="0" rtlCol="0" anchor="t"/>
          <a:lstStyle/>
          <a:p>
            <a:pPr algn="l" indent="0" marL="0">
              <a:lnSpc>
                <a:spcPts val="2430"/>
              </a:lnSpc>
              <a:buNone/>
            </a:pPr>
            <a:r>
              <a:rPr lang="en-US" sz="1800" dirty="0">
                <a:solidFill>
                  <a:srgbClr val="9C978C"/>
                </a:solidFill>
                <a:latin typeface="Be Vietnam Pro" pitchFamily="34" charset="0"/>
                <a:ea typeface="Be Vietnam Pro" pitchFamily="34" charset="-122"/>
                <a:cs typeface="Be Vietnam Pro" pitchFamily="34" charset="-120"/>
              </a:rPr>
              <a:t>lượt đặt bàn xác nhận từ các kênh social</a:t>
            </a:r>
            <a:endParaRPr lang="en-US" sz="1800" dirty="0"/>
          </a:p>
        </p:txBody>
      </p:sp>
      <p:sp>
        <p:nvSpPr>
          <p:cNvPr id="7" name="el-5"/>
          <p:cNvSpPr/>
          <p:nvPr/>
        </p:nvSpPr>
        <p:spPr>
          <a:xfrm>
            <a:off x="4475378" y="2743200"/>
            <a:ext cx="3240938" cy="27432"/>
          </a:xfrm>
          <a:prstGeom prst="rect">
            <a:avLst/>
          </a:prstGeom>
          <a:solidFill>
            <a:srgbClr val="51504E"/>
          </a:solidFill>
          <a:ln/>
        </p:spPr>
      </p:sp>
      <p:sp>
        <p:nvSpPr>
          <p:cNvPr id="8" name="el-6"/>
          <p:cNvSpPr/>
          <p:nvPr/>
        </p:nvSpPr>
        <p:spPr>
          <a:xfrm>
            <a:off x="4475378" y="2926080"/>
            <a:ext cx="3240938" cy="1554480"/>
          </a:xfrm>
          <a:prstGeom prst="rect">
            <a:avLst/>
          </a:prstGeom>
          <a:noFill/>
          <a:ln/>
        </p:spPr>
        <p:txBody>
          <a:bodyPr wrap="square" lIns="0" tIns="0" rIns="0" bIns="0" rtlCol="0" anchor="b"/>
          <a:lstStyle/>
          <a:p>
            <a:pPr algn="l" indent="0" marL="0">
              <a:lnSpc>
                <a:spcPts val="5000"/>
              </a:lnSpc>
              <a:buNone/>
            </a:pPr>
            <a:r>
              <a:rPr lang="en-US" sz="5000" b="1" dirty="0">
                <a:solidFill>
                  <a:srgbClr val="FFD60A"/>
                </a:solidFill>
                <a:latin typeface="Be Vietnam Pro" pitchFamily="34" charset="0"/>
                <a:ea typeface="Be Vietnam Pro" pitchFamily="34" charset="-122"/>
                <a:cs typeface="Be Vietnam Pro" pitchFamily="34" charset="-120"/>
              </a:rPr>
              <a:t>35%</a:t>
            </a:r>
            <a:endParaRPr lang="en-US" sz="5000" dirty="0"/>
          </a:p>
        </p:txBody>
      </p:sp>
      <p:sp>
        <p:nvSpPr>
          <p:cNvPr id="9" name="el-7"/>
          <p:cNvSpPr/>
          <p:nvPr/>
        </p:nvSpPr>
        <p:spPr>
          <a:xfrm>
            <a:off x="4475378" y="4617720"/>
            <a:ext cx="3240938" cy="1371600"/>
          </a:xfrm>
          <a:prstGeom prst="rect">
            <a:avLst/>
          </a:prstGeom>
          <a:noFill/>
          <a:ln/>
        </p:spPr>
        <p:txBody>
          <a:bodyPr wrap="square" lIns="0" tIns="0" rIns="0" bIns="0" rtlCol="0" anchor="t"/>
          <a:lstStyle/>
          <a:p>
            <a:pPr algn="l" indent="0" marL="0">
              <a:lnSpc>
                <a:spcPts val="2430"/>
              </a:lnSpc>
              <a:buNone/>
            </a:pPr>
            <a:r>
              <a:rPr lang="en-US" sz="1800" dirty="0">
                <a:solidFill>
                  <a:srgbClr val="9C978C"/>
                </a:solidFill>
                <a:latin typeface="Be Vietnam Pro" pitchFamily="34" charset="0"/>
                <a:ea typeface="Be Vietnam Pro" pitchFamily="34" charset="-122"/>
                <a:cs typeface="Be Vietnam Pro" pitchFamily="34" charset="-120"/>
              </a:rPr>
              <a:t>khách mới biết quán qua TikTok</a:t>
            </a:r>
            <a:endParaRPr lang="en-US" sz="1800" dirty="0"/>
          </a:p>
        </p:txBody>
      </p:sp>
      <p:sp>
        <p:nvSpPr>
          <p:cNvPr id="10" name="el-8"/>
          <p:cNvSpPr/>
          <p:nvPr/>
        </p:nvSpPr>
        <p:spPr>
          <a:xfrm>
            <a:off x="8127797" y="2743200"/>
            <a:ext cx="3240938" cy="27432"/>
          </a:xfrm>
          <a:prstGeom prst="rect">
            <a:avLst/>
          </a:prstGeom>
          <a:solidFill>
            <a:srgbClr val="51504E"/>
          </a:solidFill>
          <a:ln/>
        </p:spPr>
      </p:sp>
      <p:sp>
        <p:nvSpPr>
          <p:cNvPr id="11" name="el-9"/>
          <p:cNvSpPr/>
          <p:nvPr/>
        </p:nvSpPr>
        <p:spPr>
          <a:xfrm>
            <a:off x="8127797" y="2926080"/>
            <a:ext cx="3240938" cy="1554480"/>
          </a:xfrm>
          <a:prstGeom prst="rect">
            <a:avLst/>
          </a:prstGeom>
          <a:noFill/>
          <a:ln/>
        </p:spPr>
        <p:txBody>
          <a:bodyPr wrap="square" lIns="0" tIns="0" rIns="0" bIns="0" rtlCol="0" anchor="b"/>
          <a:lstStyle/>
          <a:p>
            <a:pPr algn="l" indent="0" marL="0">
              <a:lnSpc>
                <a:spcPts val="5000"/>
              </a:lnSpc>
              <a:buNone/>
            </a:pPr>
            <a:r>
              <a:rPr lang="en-US" sz="5000" b="1" dirty="0">
                <a:solidFill>
                  <a:srgbClr val="FFD60A"/>
                </a:solidFill>
                <a:latin typeface="Be Vietnam Pro" pitchFamily="34" charset="0"/>
                <a:ea typeface="Be Vietnam Pro" pitchFamily="34" charset="-122"/>
                <a:cs typeface="Be Vietnam Pro" pitchFamily="34" charset="-120"/>
              </a:rPr>
              <a:t>45.000đ</a:t>
            </a:r>
            <a:endParaRPr lang="en-US" sz="5000" dirty="0"/>
          </a:p>
        </p:txBody>
      </p:sp>
      <p:sp>
        <p:nvSpPr>
          <p:cNvPr id="12" name="el-10"/>
          <p:cNvSpPr/>
          <p:nvPr/>
        </p:nvSpPr>
        <p:spPr>
          <a:xfrm>
            <a:off x="8127797" y="4617720"/>
            <a:ext cx="3240938" cy="1371600"/>
          </a:xfrm>
          <a:prstGeom prst="rect">
            <a:avLst/>
          </a:prstGeom>
          <a:noFill/>
          <a:ln/>
        </p:spPr>
        <p:txBody>
          <a:bodyPr wrap="square" lIns="0" tIns="0" rIns="0" bIns="0" rtlCol="0" anchor="t"/>
          <a:lstStyle/>
          <a:p>
            <a:pPr algn="l" indent="0" marL="0">
              <a:lnSpc>
                <a:spcPts val="2430"/>
              </a:lnSpc>
              <a:buNone/>
            </a:pPr>
            <a:r>
              <a:rPr lang="en-US" sz="1800" dirty="0">
                <a:solidFill>
                  <a:srgbClr val="9C978C"/>
                </a:solidFill>
                <a:latin typeface="Be Vietnam Pro" pitchFamily="34" charset="0"/>
                <a:ea typeface="Be Vietnam Pro" pitchFamily="34" charset="-122"/>
                <a:cs typeface="Be Vietnam Pro" pitchFamily="34" charset="-120"/>
              </a:rPr>
              <a:t>chi phí quảng cáo cho mỗi lượt đặt bàn</a:t>
            </a:r>
            <a:endParaRPr lang="en-US" sz="1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10" presetClass="entr" presetSubtype="0" fill="hold" grpId="0"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fade">
                                      <p:cBhvr>
                                        <p:cTn id="6" dur="900" fill="hold"/>
                                        <p:tgtEl>
                                          <p:spTgt spid="2"/>
                                        </p:tgtEl>
                                      </p:cBhvr>
                                    </p:animEffect>
                                  </p:childTnLst>
                                </p:cTn>
                              </p:par>
                              <p:par>
                                <p:cTn id="12" presetID="22" presetClass="entr" presetSubtype="4" fill="hold" grpId="0" nodeType="withEffect">
                                  <p:stCondLst>
                                    <p:cond delay="140"/>
                                  </p:stCondLst>
                                  <p:childTnLst>
                                    <p:set>
                                      <p:cBhvr>
                                        <p:cTn id="8" dur="1" fill="hold">
                                          <p:stCondLst>
                                            <p:cond delay="0"/>
                                          </p:stCondLst>
                                        </p:cTn>
                                        <p:tgtEl>
                                          <p:spTgt spid="3"/>
                                        </p:tgtEl>
                                        <p:attrNameLst>
                                          <p:attrName>style.visibility</p:attrName>
                                        </p:attrNameLst>
                                      </p:cBhvr>
                                      <p:to>
                                        <p:strVal val="visible"/>
                                      </p:to>
                                    </p:set>
                                    <p:animEffect transition="in" filter="wipe(up)">
                                      <p:cBhvr>
                                        <p:cTn id="9" dur="1000" fill="hold"/>
                                        <p:tgtEl>
                                          <p:spTgt spid="3"/>
                                        </p:tgtEl>
                                      </p:cBhvr>
                                    </p:animEffect>
                                    <p:anim calcmode="lin" valueType="num">
                                      <p:cBhvr>
                                        <p:cTn id="10" dur="1000" decel="100000" fill="hold"/>
                                        <p:tgtEl>
                                          <p:spTgt spid="3"/>
                                        </p:tgtEl>
                                        <p:attrNameLst>
                                          <p:attrName>ppt_x</p:attrName>
                                        </p:attrNameLst>
                                      </p:cBhvr>
                                      <p:tavLst>
                                        <p:tav tm="0">
                                          <p:val>
                                            <p:strVal val="#ppt_x"/>
                                          </p:val>
                                        </p:tav>
                                        <p:tav tm="100000">
                                          <p:val>
                                            <p:strVal val="#ppt_x"/>
                                          </p:val>
                                        </p:tav>
                                      </p:tavLst>
                                    </p:anim>
                                    <p:anim calcmode="lin" valueType="num">
                                      <p:cBhvr>
                                        <p:cTn id="11" dur="1000" decel="100000" fill="hold"/>
                                        <p:tgtEl>
                                          <p:spTgt spid="3"/>
                                        </p:tgtEl>
                                        <p:attrNameLst>
                                          <p:attrName>ppt_y</p:attrName>
                                        </p:attrNameLst>
                                      </p:cBhvr>
                                      <p:tavLst>
                                        <p:tav tm="0">
                                          <p:val>
                                            <p:strVal val="#ppt_y+.04"/>
                                          </p:val>
                                        </p:tav>
                                        <p:tav tm="100000">
                                          <p:val>
                                            <p:strVal val="#ppt_y"/>
                                          </p:val>
                                        </p:tav>
                                      </p:tavLst>
                                    </p:anim>
                                  </p:childTnLst>
                                </p:cTn>
                              </p:par>
                              <p:par>
                                <p:cTn id="15" presetID="22" presetClass="entr" presetSubtype="8" fill="hold" nodeType="withEffect">
                                  <p:stCondLst>
                                    <p:cond delay="28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700" fill="hold"/>
                                        <p:tgtEl>
                                          <p:spTgt spid="4"/>
                                        </p:tgtEl>
                                      </p:cBhvr>
                                    </p:animEffect>
                                  </p:childTnLst>
                                </p:cTn>
                              </p:par>
                              <p:par>
                                <p:cTn id="20" presetID="53" presetClass="entr" presetSubtype="16" fill="hold" grpId="0" nodeType="withEffect">
                                  <p:stCondLst>
                                    <p:cond delay="420"/>
                                  </p:stCondLst>
                                  <p:childTnLst>
                                    <p:set>
                                      <p:cBhvr>
                                        <p:cTn id="16" dur="1" fill="hold">
                                          <p:stCondLst>
                                            <p:cond delay="0"/>
                                          </p:stCondLst>
                                        </p:cTn>
                                        <p:tgtEl>
                                          <p:spTgt spid="5"/>
                                        </p:tgtEl>
                                        <p:attrNameLst>
                                          <p:attrName>style.visibility</p:attrName>
                                        </p:attrNameLst>
                                      </p:cBhvr>
                                      <p:to>
                                        <p:strVal val="visible"/>
                                      </p:to>
                                    </p:set>
                                    <p:anim calcmode="lin" valueType="num">
                                      <p:cBhvr>
                                        <p:cTn id="17" dur="600" decel="100000" fill="hold"/>
                                        <p:tgtEl>
                                          <p:spTgt spid="5"/>
                                        </p:tgtEl>
                                        <p:attrNameLst>
                                          <p:attrName>ppt_w</p:attrName>
                                        </p:attrNameLst>
                                      </p:cBhvr>
                                      <p:tavLst>
                                        <p:tav tm="0">
                                          <p:val>
                                            <p:strVal val="0"/>
                                          </p:val>
                                        </p:tav>
                                        <p:tav tm="100000">
                                          <p:val>
                                            <p:strVal val="#ppt_w"/>
                                          </p:val>
                                        </p:tav>
                                      </p:tavLst>
                                    </p:anim>
                                    <p:anim calcmode="lin" valueType="num">
                                      <p:cBhvr>
                                        <p:cTn id="18" dur="600" decel="100000" fill="hold"/>
                                        <p:tgtEl>
                                          <p:spTgt spid="5"/>
                                        </p:tgtEl>
                                        <p:attrNameLst>
                                          <p:attrName>ppt_h</p:attrName>
                                        </p:attrNameLst>
                                      </p:cBhvr>
                                      <p:tavLst>
                                        <p:tav tm="0">
                                          <p:val>
                                            <p:strVal val="0"/>
                                          </p:val>
                                        </p:tav>
                                        <p:tav tm="100000">
                                          <p:val>
                                            <p:strVal val="#ppt_h"/>
                                          </p:val>
                                        </p:tav>
                                      </p:tavLst>
                                    </p:anim>
                                    <p:animEffect transition="in" filter="fade">
                                      <p:cBhvr>
                                        <p:cTn id="19" dur="600" fill="hold"/>
                                        <p:tgtEl>
                                          <p:spTgt spid="5"/>
                                        </p:tgtEl>
                                      </p:cBhvr>
                                    </p:animEffect>
                                  </p:childTnLst>
                                </p:cTn>
                              </p:par>
                              <p:par>
                                <p:cTn id="23" presetID="10" presetClass="entr" presetSubtype="0" fill="hold" grpId="0" nodeType="withEffect">
                                  <p:stCondLst>
                                    <p:cond delay="56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900" fill="hold"/>
                                        <p:tgtEl>
                                          <p:spTgt spid="6"/>
                                        </p:tgtEl>
                                      </p:cBhvr>
                                    </p:animEffect>
                                  </p:childTnLst>
                                </p:cTn>
                              </p:par>
                              <p:par>
                                <p:cTn id="26" presetID="22" presetClass="entr" presetSubtype="8" fill="hold" nodeType="withEffect">
                                  <p:stCondLst>
                                    <p:cond delay="70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700" fill="hold"/>
                                        <p:tgtEl>
                                          <p:spTgt spid="7"/>
                                        </p:tgtEl>
                                      </p:cBhvr>
                                    </p:animEffect>
                                  </p:childTnLst>
                                </p:cTn>
                              </p:par>
                              <p:par>
                                <p:cTn id="31" presetID="53" presetClass="entr" presetSubtype="16" fill="hold" grpId="0" nodeType="withEffect">
                                  <p:stCondLst>
                                    <p:cond delay="840"/>
                                  </p:stCondLst>
                                  <p:childTnLst>
                                    <p:set>
                                      <p:cBhvr>
                                        <p:cTn id="27" dur="1" fill="hold">
                                          <p:stCondLst>
                                            <p:cond delay="0"/>
                                          </p:stCondLst>
                                        </p:cTn>
                                        <p:tgtEl>
                                          <p:spTgt spid="8"/>
                                        </p:tgtEl>
                                        <p:attrNameLst>
                                          <p:attrName>style.visibility</p:attrName>
                                        </p:attrNameLst>
                                      </p:cBhvr>
                                      <p:to>
                                        <p:strVal val="visible"/>
                                      </p:to>
                                    </p:set>
                                    <p:anim calcmode="lin" valueType="num">
                                      <p:cBhvr>
                                        <p:cTn id="28" dur="600" decel="100000" fill="hold"/>
                                        <p:tgtEl>
                                          <p:spTgt spid="8"/>
                                        </p:tgtEl>
                                        <p:attrNameLst>
                                          <p:attrName>ppt_w</p:attrName>
                                        </p:attrNameLst>
                                      </p:cBhvr>
                                      <p:tavLst>
                                        <p:tav tm="0">
                                          <p:val>
                                            <p:strVal val="0"/>
                                          </p:val>
                                        </p:tav>
                                        <p:tav tm="100000">
                                          <p:val>
                                            <p:strVal val="#ppt_w"/>
                                          </p:val>
                                        </p:tav>
                                      </p:tavLst>
                                    </p:anim>
                                    <p:anim calcmode="lin" valueType="num">
                                      <p:cBhvr>
                                        <p:cTn id="29" dur="600" decel="100000" fill="hold"/>
                                        <p:tgtEl>
                                          <p:spTgt spid="8"/>
                                        </p:tgtEl>
                                        <p:attrNameLst>
                                          <p:attrName>ppt_h</p:attrName>
                                        </p:attrNameLst>
                                      </p:cBhvr>
                                      <p:tavLst>
                                        <p:tav tm="0">
                                          <p:val>
                                            <p:strVal val="0"/>
                                          </p:val>
                                        </p:tav>
                                        <p:tav tm="100000">
                                          <p:val>
                                            <p:strVal val="#ppt_h"/>
                                          </p:val>
                                        </p:tav>
                                      </p:tavLst>
                                    </p:anim>
                                    <p:animEffect transition="in" filter="fade">
                                      <p:cBhvr>
                                        <p:cTn id="30" dur="600" fill="hold"/>
                                        <p:tgtEl>
                                          <p:spTgt spid="8"/>
                                        </p:tgtEl>
                                      </p:cBhvr>
                                    </p:animEffect>
                                  </p:childTnLst>
                                </p:cTn>
                              </p:par>
                              <p:par>
                                <p:cTn id="34" presetID="10" presetClass="entr" presetSubtype="0" fill="hold" grpId="0" nodeType="withEffect">
                                  <p:stCondLst>
                                    <p:cond delay="98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900" fill="hold"/>
                                        <p:tgtEl>
                                          <p:spTgt spid="9"/>
                                        </p:tgtEl>
                                      </p:cBhvr>
                                    </p:animEffect>
                                  </p:childTnLst>
                                </p:cTn>
                              </p:par>
                              <p:par>
                                <p:cTn id="37" presetID="22" presetClass="entr" presetSubtype="8" fill="hold" nodeType="withEffect">
                                  <p:stCondLst>
                                    <p:cond delay="112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700" fill="hold"/>
                                        <p:tgtEl>
                                          <p:spTgt spid="10"/>
                                        </p:tgtEl>
                                      </p:cBhvr>
                                    </p:animEffect>
                                  </p:childTnLst>
                                </p:cTn>
                              </p:par>
                              <p:par>
                                <p:cTn id="42" presetID="53" presetClass="entr" presetSubtype="16" fill="hold" grpId="0" nodeType="withEffect">
                                  <p:stCondLst>
                                    <p:cond delay="1260"/>
                                  </p:stCondLst>
                                  <p:childTnLst>
                                    <p:set>
                                      <p:cBhvr>
                                        <p:cTn id="38" dur="1" fill="hold">
                                          <p:stCondLst>
                                            <p:cond delay="0"/>
                                          </p:stCondLst>
                                        </p:cTn>
                                        <p:tgtEl>
                                          <p:spTgt spid="11"/>
                                        </p:tgtEl>
                                        <p:attrNameLst>
                                          <p:attrName>style.visibility</p:attrName>
                                        </p:attrNameLst>
                                      </p:cBhvr>
                                      <p:to>
                                        <p:strVal val="visible"/>
                                      </p:to>
                                    </p:set>
                                    <p:anim calcmode="lin" valueType="num">
                                      <p:cBhvr>
                                        <p:cTn id="39" dur="600" decel="100000" fill="hold"/>
                                        <p:tgtEl>
                                          <p:spTgt spid="11"/>
                                        </p:tgtEl>
                                        <p:attrNameLst>
                                          <p:attrName>ppt_w</p:attrName>
                                        </p:attrNameLst>
                                      </p:cBhvr>
                                      <p:tavLst>
                                        <p:tav tm="0">
                                          <p:val>
                                            <p:strVal val="0"/>
                                          </p:val>
                                        </p:tav>
                                        <p:tav tm="100000">
                                          <p:val>
                                            <p:strVal val="#ppt_w"/>
                                          </p:val>
                                        </p:tav>
                                      </p:tavLst>
                                    </p:anim>
                                    <p:anim calcmode="lin" valueType="num">
                                      <p:cBhvr>
                                        <p:cTn id="40" dur="600" decel="100000" fill="hold"/>
                                        <p:tgtEl>
                                          <p:spTgt spid="11"/>
                                        </p:tgtEl>
                                        <p:attrNameLst>
                                          <p:attrName>ppt_h</p:attrName>
                                        </p:attrNameLst>
                                      </p:cBhvr>
                                      <p:tavLst>
                                        <p:tav tm="0">
                                          <p:val>
                                            <p:strVal val="0"/>
                                          </p:val>
                                        </p:tav>
                                        <p:tav tm="100000">
                                          <p:val>
                                            <p:strVal val="#ppt_h"/>
                                          </p:val>
                                        </p:tav>
                                      </p:tavLst>
                                    </p:anim>
                                    <p:animEffect transition="in" filter="fade">
                                      <p:cBhvr>
                                        <p:cTn id="41" dur="600" fill="hold"/>
                                        <p:tgtEl>
                                          <p:spTgt spid="11"/>
                                        </p:tgtEl>
                                      </p:cBhvr>
                                    </p:animEffect>
                                  </p:childTnLst>
                                </p:cTn>
                              </p:par>
                              <p:par>
                                <p:cTn id="45" presetID="10" presetClass="entr" presetSubtype="0" fill="hold" grpId="0" nodeType="withEffect">
                                  <p:stCondLst>
                                    <p:cond delay="140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900" fill="hold"/>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8" grpId="0" animBg="1"/>
      <p:bldP spid="9"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0B0B"/>
        </a:solidFill>
      </p:bgPr>
    </p:bg>
    <p:spTree>
      <p:nvGrpSpPr>
        <p:cNvPr id="1" name=""/>
        <p:cNvGrpSpPr/>
        <p:nvPr/>
      </p:nvGrpSpPr>
      <p:grpSpPr>
        <a:xfrm>
          <a:off x="0" y="0"/>
          <a:ext cx="0" cy="0"/>
          <a:chOff x="0" y="0"/>
          <a:chExt cx="0" cy="0"/>
        </a:xfrm>
      </p:grpSpPr>
      <p:sp>
        <p:nvSpPr>
          <p:cNvPr id="2" name="el-0"/>
          <p:cNvSpPr/>
          <p:nvPr/>
        </p:nvSpPr>
        <p:spPr>
          <a:xfrm>
            <a:off x="822960" y="822960"/>
            <a:ext cx="10545775" cy="292608"/>
          </a:xfrm>
          <a:prstGeom prst="rect">
            <a:avLst/>
          </a:prstGeom>
          <a:noFill/>
          <a:ln/>
        </p:spPr>
        <p:txBody>
          <a:bodyPr wrap="square" lIns="0" tIns="0" rIns="0" bIns="0" rtlCol="0" anchor="t"/>
          <a:lstStyle/>
          <a:p>
            <a:pPr algn="l" indent="0" marL="0">
              <a:lnSpc>
                <a:spcPts val="1320"/>
              </a:lnSpc>
              <a:buNone/>
            </a:pPr>
            <a:r>
              <a:rPr lang="en-US" sz="1100" b="1" spc="200" kern="0" dirty="0">
                <a:solidFill>
                  <a:srgbClr val="FFD60A"/>
                </a:solidFill>
                <a:latin typeface="Be Vietnam Pro" pitchFamily="34" charset="0"/>
                <a:ea typeface="Be Vietnam Pro" pitchFamily="34" charset="-122"/>
                <a:cs typeface="Be Vietnam Pro" pitchFamily="34" charset="-120"/>
              </a:rPr>
              <a:t>03  ·  KẾ HOẠCH SOCIAL MEDIA Q4/2026</a:t>
            </a:r>
            <a:endParaRPr lang="en-US" sz="1100" dirty="0"/>
          </a:p>
        </p:txBody>
      </p:sp>
      <p:sp>
        <p:nvSpPr>
          <p:cNvPr id="3" name="el-1"/>
          <p:cNvSpPr/>
          <p:nvPr/>
        </p:nvSpPr>
        <p:spPr>
          <a:xfrm>
            <a:off x="822960" y="1207008"/>
            <a:ext cx="10545775" cy="1325880"/>
          </a:xfrm>
          <a:prstGeom prst="rect">
            <a:avLst/>
          </a:prstGeom>
          <a:noFill/>
          <a:ln/>
        </p:spPr>
        <p:txBody>
          <a:bodyPr wrap="square" lIns="0" tIns="0" rIns="0" bIns="0" rtlCol="0" anchor="b"/>
          <a:lstStyle/>
          <a:p>
            <a:pPr algn="l" indent="0" marL="0">
              <a:lnSpc>
                <a:spcPts val="4930"/>
              </a:lnSpc>
              <a:buNone/>
            </a:pPr>
            <a:r>
              <a:rPr lang="en-US" sz="4400" b="1" dirty="0">
                <a:solidFill>
                  <a:srgbClr val="F5F2EA"/>
                </a:solidFill>
                <a:latin typeface="Be Vietnam Pro" pitchFamily="34" charset="0"/>
                <a:ea typeface="Be Vietnam Pro" pitchFamily="34" charset="-122"/>
                <a:cs typeface="Be Vietnam Pro" pitchFamily="34" charset="-120"/>
              </a:rPr>
              <a:t>Trụ cột nội dung</a:t>
            </a:r>
            <a:endParaRPr lang="en-US" sz="4400" dirty="0"/>
          </a:p>
        </p:txBody>
      </p:sp>
      <p:sp>
        <p:nvSpPr>
          <p:cNvPr id="4" name="el-2"/>
          <p:cNvSpPr/>
          <p:nvPr/>
        </p:nvSpPr>
        <p:spPr>
          <a:xfrm>
            <a:off x="822960" y="2990088"/>
            <a:ext cx="2430704" cy="3044952"/>
          </a:xfrm>
          <a:prstGeom prst="roundRect">
            <a:avLst>
              <a:gd name="adj" fmla="val 9405"/>
            </a:avLst>
          </a:prstGeom>
          <a:solidFill>
            <a:srgbClr val="1C1C1C"/>
          </a:solidFill>
          <a:ln/>
        </p:spPr>
      </p:sp>
      <p:sp>
        <p:nvSpPr>
          <p:cNvPr id="5" name="el-3"/>
          <p:cNvSpPr/>
          <p:nvPr/>
        </p:nvSpPr>
        <p:spPr>
          <a:xfrm>
            <a:off x="1143000" y="3310128"/>
            <a:ext cx="1790624" cy="731520"/>
          </a:xfrm>
          <a:prstGeom prst="rect">
            <a:avLst/>
          </a:prstGeom>
          <a:noFill/>
          <a:ln/>
        </p:spPr>
        <p:txBody>
          <a:bodyPr wrap="square" lIns="0" tIns="0" rIns="0" bIns="0" rtlCol="0" anchor="t"/>
          <a:lstStyle/>
          <a:p>
            <a:pPr algn="l" indent="0" marL="0">
              <a:lnSpc>
                <a:spcPts val="4000"/>
              </a:lnSpc>
              <a:buNone/>
            </a:pPr>
            <a:r>
              <a:rPr lang="en-US" sz="4000" b="1" dirty="0">
                <a:solidFill>
                  <a:srgbClr val="FFD60A"/>
                </a:solidFill>
                <a:latin typeface="Be Vietnam Pro" pitchFamily="34" charset="0"/>
                <a:ea typeface="Be Vietnam Pro" pitchFamily="34" charset="-122"/>
                <a:cs typeface="Be Vietnam Pro" pitchFamily="34" charset="-120"/>
              </a:rPr>
              <a:t>01</a:t>
            </a:r>
            <a:endParaRPr lang="en-US" sz="4000" dirty="0"/>
          </a:p>
        </p:txBody>
      </p:sp>
      <p:sp>
        <p:nvSpPr>
          <p:cNvPr id="6" name="el-4"/>
          <p:cNvSpPr/>
          <p:nvPr/>
        </p:nvSpPr>
        <p:spPr>
          <a:xfrm>
            <a:off x="1143000" y="4224528"/>
            <a:ext cx="1790624" cy="1581912"/>
          </a:xfrm>
          <a:prstGeom prst="rect">
            <a:avLst/>
          </a:prstGeom>
          <a:noFill/>
          <a:ln/>
        </p:spPr>
        <p:txBody>
          <a:bodyPr wrap="square" lIns="0" tIns="0" rIns="0" bIns="0" rtlCol="0" anchor="t"/>
          <a:lstStyle/>
          <a:p>
            <a:pPr algn="l" indent="0" marL="0">
              <a:lnSpc>
                <a:spcPts val="2470"/>
              </a:lnSpc>
              <a:buNone/>
            </a:pPr>
            <a:r>
              <a:rPr lang="en-US" sz="1900" dirty="0">
                <a:solidFill>
                  <a:srgbClr val="F5F2EA"/>
                </a:solidFill>
                <a:latin typeface="Be Vietnam Pro" pitchFamily="34" charset="0"/>
                <a:ea typeface="Be Vietnam Pro" pitchFamily="34" charset="-122"/>
                <a:cs typeface="Be Vietnam Pro" pitchFamily="34" charset="-120"/>
              </a:rPr>
              <a:t>Bếp than: quay cận cảnh món nướng, tiếng xèo và khói</a:t>
            </a:r>
            <a:endParaRPr lang="en-US" sz="1900" dirty="0"/>
          </a:p>
        </p:txBody>
      </p:sp>
      <p:sp>
        <p:nvSpPr>
          <p:cNvPr id="7" name="el-5"/>
          <p:cNvSpPr/>
          <p:nvPr/>
        </p:nvSpPr>
        <p:spPr>
          <a:xfrm>
            <a:off x="3527984" y="2990088"/>
            <a:ext cx="2430704" cy="3044952"/>
          </a:xfrm>
          <a:prstGeom prst="roundRect">
            <a:avLst>
              <a:gd name="adj" fmla="val 9405"/>
            </a:avLst>
          </a:prstGeom>
          <a:solidFill>
            <a:srgbClr val="1C1C1C"/>
          </a:solidFill>
          <a:ln/>
        </p:spPr>
      </p:sp>
      <p:sp>
        <p:nvSpPr>
          <p:cNvPr id="8" name="el-6"/>
          <p:cNvSpPr/>
          <p:nvPr/>
        </p:nvSpPr>
        <p:spPr>
          <a:xfrm>
            <a:off x="3848024" y="3310128"/>
            <a:ext cx="1790624" cy="731520"/>
          </a:xfrm>
          <a:prstGeom prst="rect">
            <a:avLst/>
          </a:prstGeom>
          <a:noFill/>
          <a:ln/>
        </p:spPr>
        <p:txBody>
          <a:bodyPr wrap="square" lIns="0" tIns="0" rIns="0" bIns="0" rtlCol="0" anchor="t"/>
          <a:lstStyle/>
          <a:p>
            <a:pPr algn="l" indent="0" marL="0">
              <a:lnSpc>
                <a:spcPts val="4000"/>
              </a:lnSpc>
              <a:buNone/>
            </a:pPr>
            <a:r>
              <a:rPr lang="en-US" sz="4000" b="1" dirty="0">
                <a:solidFill>
                  <a:srgbClr val="FFD60A"/>
                </a:solidFill>
                <a:latin typeface="Be Vietnam Pro" pitchFamily="34" charset="0"/>
                <a:ea typeface="Be Vietnam Pro" pitchFamily="34" charset="-122"/>
                <a:cs typeface="Be Vietnam Pro" pitchFamily="34" charset="-120"/>
              </a:rPr>
              <a:t>02</a:t>
            </a:r>
            <a:endParaRPr lang="en-US" sz="4000" dirty="0"/>
          </a:p>
        </p:txBody>
      </p:sp>
      <p:sp>
        <p:nvSpPr>
          <p:cNvPr id="9" name="el-7"/>
          <p:cNvSpPr/>
          <p:nvPr/>
        </p:nvSpPr>
        <p:spPr>
          <a:xfrm>
            <a:off x="3848024" y="4224528"/>
            <a:ext cx="1790624" cy="1581912"/>
          </a:xfrm>
          <a:prstGeom prst="rect">
            <a:avLst/>
          </a:prstGeom>
          <a:noFill/>
          <a:ln/>
        </p:spPr>
        <p:txBody>
          <a:bodyPr wrap="square" lIns="0" tIns="0" rIns="0" bIns="0" rtlCol="0" anchor="t"/>
          <a:lstStyle/>
          <a:p>
            <a:pPr algn="l" indent="0" marL="0">
              <a:lnSpc>
                <a:spcPts val="2470"/>
              </a:lnSpc>
              <a:buNone/>
            </a:pPr>
            <a:r>
              <a:rPr lang="en-US" sz="1900" dirty="0">
                <a:solidFill>
                  <a:srgbClr val="F5F2EA"/>
                </a:solidFill>
                <a:latin typeface="Be Vietnam Pro" pitchFamily="34" charset="0"/>
                <a:ea typeface="Be Vietnam Pro" pitchFamily="34" charset="-122"/>
                <a:cs typeface="Be Vietnam Pro" pitchFamily="34" charset="-120"/>
              </a:rPr>
              <a:t>Khách thật: review 15 giây ngay sau bữa ăn</a:t>
            </a:r>
            <a:endParaRPr lang="en-US" sz="1900" dirty="0"/>
          </a:p>
        </p:txBody>
      </p:sp>
      <p:sp>
        <p:nvSpPr>
          <p:cNvPr id="10" name="el-8"/>
          <p:cNvSpPr/>
          <p:nvPr/>
        </p:nvSpPr>
        <p:spPr>
          <a:xfrm>
            <a:off x="6233008" y="2990088"/>
            <a:ext cx="2430704" cy="3044952"/>
          </a:xfrm>
          <a:prstGeom prst="roundRect">
            <a:avLst>
              <a:gd name="adj" fmla="val 9405"/>
            </a:avLst>
          </a:prstGeom>
          <a:solidFill>
            <a:srgbClr val="1C1C1C"/>
          </a:solidFill>
          <a:ln/>
        </p:spPr>
      </p:sp>
      <p:sp>
        <p:nvSpPr>
          <p:cNvPr id="11" name="el-9"/>
          <p:cNvSpPr/>
          <p:nvPr/>
        </p:nvSpPr>
        <p:spPr>
          <a:xfrm>
            <a:off x="6553048" y="3310128"/>
            <a:ext cx="1790624" cy="731520"/>
          </a:xfrm>
          <a:prstGeom prst="rect">
            <a:avLst/>
          </a:prstGeom>
          <a:noFill/>
          <a:ln/>
        </p:spPr>
        <p:txBody>
          <a:bodyPr wrap="square" lIns="0" tIns="0" rIns="0" bIns="0" rtlCol="0" anchor="t"/>
          <a:lstStyle/>
          <a:p>
            <a:pPr algn="l" indent="0" marL="0">
              <a:lnSpc>
                <a:spcPts val="4000"/>
              </a:lnSpc>
              <a:buNone/>
            </a:pPr>
            <a:r>
              <a:rPr lang="en-US" sz="4000" b="1" dirty="0">
                <a:solidFill>
                  <a:srgbClr val="FFD60A"/>
                </a:solidFill>
                <a:latin typeface="Be Vietnam Pro" pitchFamily="34" charset="0"/>
                <a:ea typeface="Be Vietnam Pro" pitchFamily="34" charset="-122"/>
                <a:cs typeface="Be Vietnam Pro" pitchFamily="34" charset="-120"/>
              </a:rPr>
              <a:t>03</a:t>
            </a:r>
            <a:endParaRPr lang="en-US" sz="4000" dirty="0"/>
          </a:p>
        </p:txBody>
      </p:sp>
      <p:sp>
        <p:nvSpPr>
          <p:cNvPr id="12" name="el-10"/>
          <p:cNvSpPr/>
          <p:nvPr/>
        </p:nvSpPr>
        <p:spPr>
          <a:xfrm>
            <a:off x="6553048" y="4224528"/>
            <a:ext cx="1790624" cy="1581912"/>
          </a:xfrm>
          <a:prstGeom prst="rect">
            <a:avLst/>
          </a:prstGeom>
          <a:noFill/>
          <a:ln/>
        </p:spPr>
        <p:txBody>
          <a:bodyPr wrap="square" lIns="0" tIns="0" rIns="0" bIns="0" rtlCol="0" anchor="t"/>
          <a:lstStyle/>
          <a:p>
            <a:pPr algn="l" indent="0" marL="0">
              <a:lnSpc>
                <a:spcPts val="2470"/>
              </a:lnSpc>
              <a:buNone/>
            </a:pPr>
            <a:r>
              <a:rPr lang="en-US" sz="1900" dirty="0">
                <a:solidFill>
                  <a:srgbClr val="F5F2EA"/>
                </a:solidFill>
                <a:latin typeface="Be Vietnam Pro" pitchFamily="34" charset="0"/>
                <a:ea typeface="Be Vietnam Pro" pitchFamily="34" charset="-122"/>
                <a:cs typeface="Be Vietnam Pro" pitchFamily="34" charset="-120"/>
              </a:rPr>
              <a:t>Giờ vàng: ưu đãi thứ Hai đến thứ Năm sau 20:30</a:t>
            </a:r>
            <a:endParaRPr lang="en-US" sz="1900" dirty="0"/>
          </a:p>
        </p:txBody>
      </p:sp>
      <p:sp>
        <p:nvSpPr>
          <p:cNvPr id="13" name="el-11"/>
          <p:cNvSpPr/>
          <p:nvPr/>
        </p:nvSpPr>
        <p:spPr>
          <a:xfrm>
            <a:off x="8938031" y="2990088"/>
            <a:ext cx="2430704" cy="3044952"/>
          </a:xfrm>
          <a:prstGeom prst="roundRect">
            <a:avLst>
              <a:gd name="adj" fmla="val 9405"/>
            </a:avLst>
          </a:prstGeom>
          <a:solidFill>
            <a:srgbClr val="1C1C1C"/>
          </a:solidFill>
          <a:ln/>
        </p:spPr>
      </p:sp>
      <p:sp>
        <p:nvSpPr>
          <p:cNvPr id="14" name="el-12"/>
          <p:cNvSpPr/>
          <p:nvPr/>
        </p:nvSpPr>
        <p:spPr>
          <a:xfrm>
            <a:off x="9258071" y="3310128"/>
            <a:ext cx="1790624" cy="731520"/>
          </a:xfrm>
          <a:prstGeom prst="rect">
            <a:avLst/>
          </a:prstGeom>
          <a:noFill/>
          <a:ln/>
        </p:spPr>
        <p:txBody>
          <a:bodyPr wrap="square" lIns="0" tIns="0" rIns="0" bIns="0" rtlCol="0" anchor="t"/>
          <a:lstStyle/>
          <a:p>
            <a:pPr algn="l" indent="0" marL="0">
              <a:lnSpc>
                <a:spcPts val="4000"/>
              </a:lnSpc>
              <a:buNone/>
            </a:pPr>
            <a:r>
              <a:rPr lang="en-US" sz="4000" b="1" dirty="0">
                <a:solidFill>
                  <a:srgbClr val="FFD60A"/>
                </a:solidFill>
                <a:latin typeface="Be Vietnam Pro" pitchFamily="34" charset="0"/>
                <a:ea typeface="Be Vietnam Pro" pitchFamily="34" charset="-122"/>
                <a:cs typeface="Be Vietnam Pro" pitchFamily="34" charset="-120"/>
              </a:rPr>
              <a:t>04</a:t>
            </a:r>
            <a:endParaRPr lang="en-US" sz="4000" dirty="0"/>
          </a:p>
        </p:txBody>
      </p:sp>
      <p:sp>
        <p:nvSpPr>
          <p:cNvPr id="15" name="el-13"/>
          <p:cNvSpPr/>
          <p:nvPr/>
        </p:nvSpPr>
        <p:spPr>
          <a:xfrm>
            <a:off x="9258071" y="4224528"/>
            <a:ext cx="1790624" cy="1581912"/>
          </a:xfrm>
          <a:prstGeom prst="rect">
            <a:avLst/>
          </a:prstGeom>
          <a:noFill/>
          <a:ln/>
        </p:spPr>
        <p:txBody>
          <a:bodyPr wrap="square" lIns="0" tIns="0" rIns="0" bIns="0" rtlCol="0" anchor="t"/>
          <a:lstStyle/>
          <a:p>
            <a:pPr algn="l" indent="0" marL="0">
              <a:lnSpc>
                <a:spcPts val="2470"/>
              </a:lnSpc>
              <a:buNone/>
            </a:pPr>
            <a:r>
              <a:rPr lang="en-US" sz="1900" dirty="0">
                <a:solidFill>
                  <a:srgbClr val="F5F2EA"/>
                </a:solidFill>
                <a:latin typeface="Be Vietnam Pro" pitchFamily="34" charset="0"/>
                <a:ea typeface="Be Vietnam Pro" pitchFamily="34" charset="-122"/>
                <a:cs typeface="Be Vietnam Pro" pitchFamily="34" charset="-120"/>
              </a:rPr>
              <a:t>Hậu trường: một ngày của đội bếp</a:t>
            </a:r>
            <a:endParaRPr lang="en-US" sz="19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10" presetClass="entr" presetSubtype="0" fill="hold" grpId="0"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fade">
                                      <p:cBhvr>
                                        <p:cTn id="6" dur="900" fill="hold"/>
                                        <p:tgtEl>
                                          <p:spTgt spid="2"/>
                                        </p:tgtEl>
                                      </p:cBhvr>
                                    </p:animEffect>
                                  </p:childTnLst>
                                </p:cTn>
                              </p:par>
                              <p:par>
                                <p:cTn id="12" presetID="22" presetClass="entr" presetSubtype="4" fill="hold" grpId="0" nodeType="withEffect">
                                  <p:stCondLst>
                                    <p:cond delay="140"/>
                                  </p:stCondLst>
                                  <p:childTnLst>
                                    <p:set>
                                      <p:cBhvr>
                                        <p:cTn id="8" dur="1" fill="hold">
                                          <p:stCondLst>
                                            <p:cond delay="0"/>
                                          </p:stCondLst>
                                        </p:cTn>
                                        <p:tgtEl>
                                          <p:spTgt spid="3"/>
                                        </p:tgtEl>
                                        <p:attrNameLst>
                                          <p:attrName>style.visibility</p:attrName>
                                        </p:attrNameLst>
                                      </p:cBhvr>
                                      <p:to>
                                        <p:strVal val="visible"/>
                                      </p:to>
                                    </p:set>
                                    <p:animEffect transition="in" filter="wipe(up)">
                                      <p:cBhvr>
                                        <p:cTn id="9" dur="1000" fill="hold"/>
                                        <p:tgtEl>
                                          <p:spTgt spid="3"/>
                                        </p:tgtEl>
                                      </p:cBhvr>
                                    </p:animEffect>
                                    <p:anim calcmode="lin" valueType="num">
                                      <p:cBhvr>
                                        <p:cTn id="10" dur="1000" decel="100000" fill="hold"/>
                                        <p:tgtEl>
                                          <p:spTgt spid="3"/>
                                        </p:tgtEl>
                                        <p:attrNameLst>
                                          <p:attrName>ppt_x</p:attrName>
                                        </p:attrNameLst>
                                      </p:cBhvr>
                                      <p:tavLst>
                                        <p:tav tm="0">
                                          <p:val>
                                            <p:strVal val="#ppt_x"/>
                                          </p:val>
                                        </p:tav>
                                        <p:tav tm="100000">
                                          <p:val>
                                            <p:strVal val="#ppt_x"/>
                                          </p:val>
                                        </p:tav>
                                      </p:tavLst>
                                    </p:anim>
                                    <p:anim calcmode="lin" valueType="num">
                                      <p:cBhvr>
                                        <p:cTn id="11" dur="1000" decel="100000" fill="hold"/>
                                        <p:tgtEl>
                                          <p:spTgt spid="3"/>
                                        </p:tgtEl>
                                        <p:attrNameLst>
                                          <p:attrName>ppt_y</p:attrName>
                                        </p:attrNameLst>
                                      </p:cBhvr>
                                      <p:tavLst>
                                        <p:tav tm="0">
                                          <p:val>
                                            <p:strVal val="#ppt_y+.04"/>
                                          </p:val>
                                        </p:tav>
                                        <p:tav tm="100000">
                                          <p:val>
                                            <p:strVal val="#ppt_y"/>
                                          </p:val>
                                        </p:tav>
                                      </p:tavLst>
                                    </p:anim>
                                  </p:childTnLst>
                                </p:cTn>
                              </p:par>
                              <p:par>
                                <p:cTn id="15" presetID="22" presetClass="entr" presetSubtype="8" fill="hold" nodeType="withEffect">
                                  <p:stCondLst>
                                    <p:cond delay="28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700" fill="hold"/>
                                        <p:tgtEl>
                                          <p:spTgt spid="4"/>
                                        </p:tgtEl>
                                      </p:cBhvr>
                                    </p:animEffect>
                                  </p:childTnLst>
                                </p:cTn>
                              </p:par>
                              <p:par>
                                <p:cTn id="20" presetID="53" presetClass="entr" presetSubtype="16" fill="hold" grpId="0" nodeType="withEffect">
                                  <p:stCondLst>
                                    <p:cond delay="420"/>
                                  </p:stCondLst>
                                  <p:childTnLst>
                                    <p:set>
                                      <p:cBhvr>
                                        <p:cTn id="16" dur="1" fill="hold">
                                          <p:stCondLst>
                                            <p:cond delay="0"/>
                                          </p:stCondLst>
                                        </p:cTn>
                                        <p:tgtEl>
                                          <p:spTgt spid="5"/>
                                        </p:tgtEl>
                                        <p:attrNameLst>
                                          <p:attrName>style.visibility</p:attrName>
                                        </p:attrNameLst>
                                      </p:cBhvr>
                                      <p:to>
                                        <p:strVal val="visible"/>
                                      </p:to>
                                    </p:set>
                                    <p:anim calcmode="lin" valueType="num">
                                      <p:cBhvr>
                                        <p:cTn id="17" dur="600" decel="100000" fill="hold"/>
                                        <p:tgtEl>
                                          <p:spTgt spid="5"/>
                                        </p:tgtEl>
                                        <p:attrNameLst>
                                          <p:attrName>ppt_w</p:attrName>
                                        </p:attrNameLst>
                                      </p:cBhvr>
                                      <p:tavLst>
                                        <p:tav tm="0">
                                          <p:val>
                                            <p:strVal val="0"/>
                                          </p:val>
                                        </p:tav>
                                        <p:tav tm="100000">
                                          <p:val>
                                            <p:strVal val="#ppt_w"/>
                                          </p:val>
                                        </p:tav>
                                      </p:tavLst>
                                    </p:anim>
                                    <p:anim calcmode="lin" valueType="num">
                                      <p:cBhvr>
                                        <p:cTn id="18" dur="600" decel="100000" fill="hold"/>
                                        <p:tgtEl>
                                          <p:spTgt spid="5"/>
                                        </p:tgtEl>
                                        <p:attrNameLst>
                                          <p:attrName>ppt_h</p:attrName>
                                        </p:attrNameLst>
                                      </p:cBhvr>
                                      <p:tavLst>
                                        <p:tav tm="0">
                                          <p:val>
                                            <p:strVal val="0"/>
                                          </p:val>
                                        </p:tav>
                                        <p:tav tm="100000">
                                          <p:val>
                                            <p:strVal val="#ppt_h"/>
                                          </p:val>
                                        </p:tav>
                                      </p:tavLst>
                                    </p:anim>
                                    <p:animEffect transition="in" filter="fade">
                                      <p:cBhvr>
                                        <p:cTn id="19" dur="600" fill="hold"/>
                                        <p:tgtEl>
                                          <p:spTgt spid="5"/>
                                        </p:tgtEl>
                                      </p:cBhvr>
                                    </p:animEffect>
                                  </p:childTnLst>
                                </p:cTn>
                              </p:par>
                              <p:par>
                                <p:cTn id="25" presetID="42" presetClass="entr" presetSubtype="0" fill="hold" grpId="0" nodeType="withEffect">
                                  <p:stCondLst>
                                    <p:cond delay="56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900" fill="hold"/>
                                        <p:tgtEl>
                                          <p:spTgt spid="6"/>
                                        </p:tgtEl>
                                      </p:cBhvr>
                                    </p:animEffect>
                                    <p:anim calcmode="lin" valueType="num">
                                      <p:cBhvr>
                                        <p:cTn id="23" dur="900" decel="100000" fill="hold"/>
                                        <p:tgtEl>
                                          <p:spTgt spid="6"/>
                                        </p:tgtEl>
                                        <p:attrNameLst>
                                          <p:attrName>ppt_x</p:attrName>
                                        </p:attrNameLst>
                                      </p:cBhvr>
                                      <p:tavLst>
                                        <p:tav tm="0">
                                          <p:val>
                                            <p:strVal val="#ppt_x"/>
                                          </p:val>
                                        </p:tav>
                                        <p:tav tm="100000">
                                          <p:val>
                                            <p:strVal val="#ppt_x"/>
                                          </p:val>
                                        </p:tav>
                                      </p:tavLst>
                                    </p:anim>
                                    <p:anim calcmode="lin" valueType="num">
                                      <p:cBhvr>
                                        <p:cTn id="24" dur="900" decel="100000" fill="hold"/>
                                        <p:tgtEl>
                                          <p:spTgt spid="6"/>
                                        </p:tgtEl>
                                        <p:attrNameLst>
                                          <p:attrName>ppt_y</p:attrName>
                                        </p:attrNameLst>
                                      </p:cBhvr>
                                      <p:tavLst>
                                        <p:tav tm="0">
                                          <p:val>
                                            <p:strVal val="#ppt_y+.1"/>
                                          </p:val>
                                        </p:tav>
                                        <p:tav tm="100000">
                                          <p:val>
                                            <p:strVal val="#ppt_y"/>
                                          </p:val>
                                        </p:tav>
                                      </p:tavLst>
                                    </p:anim>
                                  </p:childTnLst>
                                </p:cTn>
                              </p:par>
                              <p:par>
                                <p:cTn id="28" presetID="22" presetClass="entr" presetSubtype="8" fill="hold" nodeType="withEffect">
                                  <p:stCondLst>
                                    <p:cond delay="7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700" fill="hold"/>
                                        <p:tgtEl>
                                          <p:spTgt spid="7"/>
                                        </p:tgtEl>
                                      </p:cBhvr>
                                    </p:animEffect>
                                  </p:childTnLst>
                                </p:cTn>
                              </p:par>
                              <p:par>
                                <p:cTn id="33" presetID="53" presetClass="entr" presetSubtype="16" fill="hold" grpId="0" nodeType="withEffect">
                                  <p:stCondLst>
                                    <p:cond delay="840"/>
                                  </p:stCondLst>
                                  <p:childTnLst>
                                    <p:set>
                                      <p:cBhvr>
                                        <p:cTn id="29" dur="1" fill="hold">
                                          <p:stCondLst>
                                            <p:cond delay="0"/>
                                          </p:stCondLst>
                                        </p:cTn>
                                        <p:tgtEl>
                                          <p:spTgt spid="8"/>
                                        </p:tgtEl>
                                        <p:attrNameLst>
                                          <p:attrName>style.visibility</p:attrName>
                                        </p:attrNameLst>
                                      </p:cBhvr>
                                      <p:to>
                                        <p:strVal val="visible"/>
                                      </p:to>
                                    </p:set>
                                    <p:anim calcmode="lin" valueType="num">
                                      <p:cBhvr>
                                        <p:cTn id="30" dur="600" decel="100000" fill="hold"/>
                                        <p:tgtEl>
                                          <p:spTgt spid="8"/>
                                        </p:tgtEl>
                                        <p:attrNameLst>
                                          <p:attrName>ppt_w</p:attrName>
                                        </p:attrNameLst>
                                      </p:cBhvr>
                                      <p:tavLst>
                                        <p:tav tm="0">
                                          <p:val>
                                            <p:strVal val="0"/>
                                          </p:val>
                                        </p:tav>
                                        <p:tav tm="100000">
                                          <p:val>
                                            <p:strVal val="#ppt_w"/>
                                          </p:val>
                                        </p:tav>
                                      </p:tavLst>
                                    </p:anim>
                                    <p:anim calcmode="lin" valueType="num">
                                      <p:cBhvr>
                                        <p:cTn id="31" dur="600" decel="100000" fill="hold"/>
                                        <p:tgtEl>
                                          <p:spTgt spid="8"/>
                                        </p:tgtEl>
                                        <p:attrNameLst>
                                          <p:attrName>ppt_h</p:attrName>
                                        </p:attrNameLst>
                                      </p:cBhvr>
                                      <p:tavLst>
                                        <p:tav tm="0">
                                          <p:val>
                                            <p:strVal val="0"/>
                                          </p:val>
                                        </p:tav>
                                        <p:tav tm="100000">
                                          <p:val>
                                            <p:strVal val="#ppt_h"/>
                                          </p:val>
                                        </p:tav>
                                      </p:tavLst>
                                    </p:anim>
                                    <p:animEffect transition="in" filter="fade">
                                      <p:cBhvr>
                                        <p:cTn id="32" dur="600" fill="hold"/>
                                        <p:tgtEl>
                                          <p:spTgt spid="8"/>
                                        </p:tgtEl>
                                      </p:cBhvr>
                                    </p:animEffect>
                                  </p:childTnLst>
                                </p:cTn>
                              </p:par>
                              <p:par>
                                <p:cTn id="38" presetID="42" presetClass="entr" presetSubtype="0" fill="hold" grpId="0" nodeType="withEffect">
                                  <p:stCondLst>
                                    <p:cond delay="98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900" fill="hold"/>
                                        <p:tgtEl>
                                          <p:spTgt spid="9"/>
                                        </p:tgtEl>
                                      </p:cBhvr>
                                    </p:animEffect>
                                    <p:anim calcmode="lin" valueType="num">
                                      <p:cBhvr>
                                        <p:cTn id="36" dur="900" decel="100000" fill="hold"/>
                                        <p:tgtEl>
                                          <p:spTgt spid="9"/>
                                        </p:tgtEl>
                                        <p:attrNameLst>
                                          <p:attrName>ppt_x</p:attrName>
                                        </p:attrNameLst>
                                      </p:cBhvr>
                                      <p:tavLst>
                                        <p:tav tm="0">
                                          <p:val>
                                            <p:strVal val="#ppt_x"/>
                                          </p:val>
                                        </p:tav>
                                        <p:tav tm="100000">
                                          <p:val>
                                            <p:strVal val="#ppt_x"/>
                                          </p:val>
                                        </p:tav>
                                      </p:tavLst>
                                    </p:anim>
                                    <p:anim calcmode="lin" valueType="num">
                                      <p:cBhvr>
                                        <p:cTn id="37" dur="900" decel="100000" fill="hold"/>
                                        <p:tgtEl>
                                          <p:spTgt spid="9"/>
                                        </p:tgtEl>
                                        <p:attrNameLst>
                                          <p:attrName>ppt_y</p:attrName>
                                        </p:attrNameLst>
                                      </p:cBhvr>
                                      <p:tavLst>
                                        <p:tav tm="0">
                                          <p:val>
                                            <p:strVal val="#ppt_y+.1"/>
                                          </p:val>
                                        </p:tav>
                                        <p:tav tm="100000">
                                          <p:val>
                                            <p:strVal val="#ppt_y"/>
                                          </p:val>
                                        </p:tav>
                                      </p:tavLst>
                                    </p:anim>
                                  </p:childTnLst>
                                </p:cTn>
                              </p:par>
                              <p:par>
                                <p:cTn id="41" presetID="22" presetClass="entr" presetSubtype="8" fill="hold" nodeType="withEffect">
                                  <p:stCondLst>
                                    <p:cond delay="112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700" fill="hold"/>
                                        <p:tgtEl>
                                          <p:spTgt spid="10"/>
                                        </p:tgtEl>
                                      </p:cBhvr>
                                    </p:animEffect>
                                  </p:childTnLst>
                                </p:cTn>
                              </p:par>
                              <p:par>
                                <p:cTn id="46" presetID="53" presetClass="entr" presetSubtype="16" fill="hold" grpId="0" nodeType="withEffect">
                                  <p:stCondLst>
                                    <p:cond delay="1260"/>
                                  </p:stCondLst>
                                  <p:childTnLst>
                                    <p:set>
                                      <p:cBhvr>
                                        <p:cTn id="42" dur="1" fill="hold">
                                          <p:stCondLst>
                                            <p:cond delay="0"/>
                                          </p:stCondLst>
                                        </p:cTn>
                                        <p:tgtEl>
                                          <p:spTgt spid="11"/>
                                        </p:tgtEl>
                                        <p:attrNameLst>
                                          <p:attrName>style.visibility</p:attrName>
                                        </p:attrNameLst>
                                      </p:cBhvr>
                                      <p:to>
                                        <p:strVal val="visible"/>
                                      </p:to>
                                    </p:set>
                                    <p:anim calcmode="lin" valueType="num">
                                      <p:cBhvr>
                                        <p:cTn id="43" dur="600" decel="100000" fill="hold"/>
                                        <p:tgtEl>
                                          <p:spTgt spid="11"/>
                                        </p:tgtEl>
                                        <p:attrNameLst>
                                          <p:attrName>ppt_w</p:attrName>
                                        </p:attrNameLst>
                                      </p:cBhvr>
                                      <p:tavLst>
                                        <p:tav tm="0">
                                          <p:val>
                                            <p:strVal val="0"/>
                                          </p:val>
                                        </p:tav>
                                        <p:tav tm="100000">
                                          <p:val>
                                            <p:strVal val="#ppt_w"/>
                                          </p:val>
                                        </p:tav>
                                      </p:tavLst>
                                    </p:anim>
                                    <p:anim calcmode="lin" valueType="num">
                                      <p:cBhvr>
                                        <p:cTn id="44" dur="600" decel="100000" fill="hold"/>
                                        <p:tgtEl>
                                          <p:spTgt spid="11"/>
                                        </p:tgtEl>
                                        <p:attrNameLst>
                                          <p:attrName>ppt_h</p:attrName>
                                        </p:attrNameLst>
                                      </p:cBhvr>
                                      <p:tavLst>
                                        <p:tav tm="0">
                                          <p:val>
                                            <p:strVal val="0"/>
                                          </p:val>
                                        </p:tav>
                                        <p:tav tm="100000">
                                          <p:val>
                                            <p:strVal val="#ppt_h"/>
                                          </p:val>
                                        </p:tav>
                                      </p:tavLst>
                                    </p:anim>
                                    <p:animEffect transition="in" filter="fade">
                                      <p:cBhvr>
                                        <p:cTn id="45" dur="600" fill="hold"/>
                                        <p:tgtEl>
                                          <p:spTgt spid="11"/>
                                        </p:tgtEl>
                                      </p:cBhvr>
                                    </p:animEffect>
                                  </p:childTnLst>
                                </p:cTn>
                              </p:par>
                              <p:par>
                                <p:cTn id="51" presetID="42" presetClass="entr" presetSubtype="0" fill="hold" grpId="0" nodeType="withEffect">
                                  <p:stCondLst>
                                    <p:cond delay="140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900" fill="hold"/>
                                        <p:tgtEl>
                                          <p:spTgt spid="12"/>
                                        </p:tgtEl>
                                      </p:cBhvr>
                                    </p:animEffect>
                                    <p:anim calcmode="lin" valueType="num">
                                      <p:cBhvr>
                                        <p:cTn id="49" dur="900" decel="100000" fill="hold"/>
                                        <p:tgtEl>
                                          <p:spTgt spid="12"/>
                                        </p:tgtEl>
                                        <p:attrNameLst>
                                          <p:attrName>ppt_x</p:attrName>
                                        </p:attrNameLst>
                                      </p:cBhvr>
                                      <p:tavLst>
                                        <p:tav tm="0">
                                          <p:val>
                                            <p:strVal val="#ppt_x"/>
                                          </p:val>
                                        </p:tav>
                                        <p:tav tm="100000">
                                          <p:val>
                                            <p:strVal val="#ppt_x"/>
                                          </p:val>
                                        </p:tav>
                                      </p:tavLst>
                                    </p:anim>
                                    <p:anim calcmode="lin" valueType="num">
                                      <p:cBhvr>
                                        <p:cTn id="50" dur="900" decel="100000" fill="hold"/>
                                        <p:tgtEl>
                                          <p:spTgt spid="12"/>
                                        </p:tgtEl>
                                        <p:attrNameLst>
                                          <p:attrName>ppt_y</p:attrName>
                                        </p:attrNameLst>
                                      </p:cBhvr>
                                      <p:tavLst>
                                        <p:tav tm="0">
                                          <p:val>
                                            <p:strVal val="#ppt_y+.1"/>
                                          </p:val>
                                        </p:tav>
                                        <p:tav tm="100000">
                                          <p:val>
                                            <p:strVal val="#ppt_y"/>
                                          </p:val>
                                        </p:tav>
                                      </p:tavLst>
                                    </p:anim>
                                  </p:childTnLst>
                                </p:cTn>
                              </p:par>
                              <p:par>
                                <p:cTn id="54" presetID="22" presetClass="entr" presetSubtype="8" fill="hold" nodeType="withEffect">
                                  <p:stCondLst>
                                    <p:cond delay="154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700" fill="hold"/>
                                        <p:tgtEl>
                                          <p:spTgt spid="13"/>
                                        </p:tgtEl>
                                      </p:cBhvr>
                                    </p:animEffect>
                                  </p:childTnLst>
                                </p:cTn>
                              </p:par>
                              <p:par>
                                <p:cTn id="59" presetID="53" presetClass="entr" presetSubtype="16" fill="hold" grpId="0" nodeType="withEffect">
                                  <p:stCondLst>
                                    <p:cond delay="1680"/>
                                  </p:stCondLst>
                                  <p:childTnLst>
                                    <p:set>
                                      <p:cBhvr>
                                        <p:cTn id="55" dur="1" fill="hold">
                                          <p:stCondLst>
                                            <p:cond delay="0"/>
                                          </p:stCondLst>
                                        </p:cTn>
                                        <p:tgtEl>
                                          <p:spTgt spid="14"/>
                                        </p:tgtEl>
                                        <p:attrNameLst>
                                          <p:attrName>style.visibility</p:attrName>
                                        </p:attrNameLst>
                                      </p:cBhvr>
                                      <p:to>
                                        <p:strVal val="visible"/>
                                      </p:to>
                                    </p:set>
                                    <p:anim calcmode="lin" valueType="num">
                                      <p:cBhvr>
                                        <p:cTn id="56" dur="600" decel="100000" fill="hold"/>
                                        <p:tgtEl>
                                          <p:spTgt spid="14"/>
                                        </p:tgtEl>
                                        <p:attrNameLst>
                                          <p:attrName>ppt_w</p:attrName>
                                        </p:attrNameLst>
                                      </p:cBhvr>
                                      <p:tavLst>
                                        <p:tav tm="0">
                                          <p:val>
                                            <p:strVal val="0"/>
                                          </p:val>
                                        </p:tav>
                                        <p:tav tm="100000">
                                          <p:val>
                                            <p:strVal val="#ppt_w"/>
                                          </p:val>
                                        </p:tav>
                                      </p:tavLst>
                                    </p:anim>
                                    <p:anim calcmode="lin" valueType="num">
                                      <p:cBhvr>
                                        <p:cTn id="57" dur="600" decel="100000" fill="hold"/>
                                        <p:tgtEl>
                                          <p:spTgt spid="14"/>
                                        </p:tgtEl>
                                        <p:attrNameLst>
                                          <p:attrName>ppt_h</p:attrName>
                                        </p:attrNameLst>
                                      </p:cBhvr>
                                      <p:tavLst>
                                        <p:tav tm="0">
                                          <p:val>
                                            <p:strVal val="0"/>
                                          </p:val>
                                        </p:tav>
                                        <p:tav tm="100000">
                                          <p:val>
                                            <p:strVal val="#ppt_h"/>
                                          </p:val>
                                        </p:tav>
                                      </p:tavLst>
                                    </p:anim>
                                    <p:animEffect transition="in" filter="fade">
                                      <p:cBhvr>
                                        <p:cTn id="58" dur="600" fill="hold"/>
                                        <p:tgtEl>
                                          <p:spTgt spid="14"/>
                                        </p:tgtEl>
                                      </p:cBhvr>
                                    </p:animEffect>
                                  </p:childTnLst>
                                </p:cTn>
                              </p:par>
                              <p:par>
                                <p:cTn id="64" presetID="42" presetClass="entr" presetSubtype="0" fill="hold" grpId="0" nodeType="withEffect">
                                  <p:stCondLst>
                                    <p:cond delay="182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900" fill="hold"/>
                                        <p:tgtEl>
                                          <p:spTgt spid="15"/>
                                        </p:tgtEl>
                                      </p:cBhvr>
                                    </p:animEffect>
                                    <p:anim calcmode="lin" valueType="num">
                                      <p:cBhvr>
                                        <p:cTn id="62" dur="900" decel="100000" fill="hold"/>
                                        <p:tgtEl>
                                          <p:spTgt spid="15"/>
                                        </p:tgtEl>
                                        <p:attrNameLst>
                                          <p:attrName>ppt_x</p:attrName>
                                        </p:attrNameLst>
                                      </p:cBhvr>
                                      <p:tavLst>
                                        <p:tav tm="0">
                                          <p:val>
                                            <p:strVal val="#ppt_x"/>
                                          </p:val>
                                        </p:tav>
                                        <p:tav tm="100000">
                                          <p:val>
                                            <p:strVal val="#ppt_x"/>
                                          </p:val>
                                        </p:tav>
                                      </p:tavLst>
                                    </p:anim>
                                    <p:anim calcmode="lin" valueType="num">
                                      <p:cBhvr>
                                        <p:cTn id="63" dur="900" decel="100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0B0B"/>
        </a:solidFill>
      </p:bgPr>
    </p:bg>
    <p:spTree>
      <p:nvGrpSpPr>
        <p:cNvPr id="1" name=""/>
        <p:cNvGrpSpPr/>
        <p:nvPr/>
      </p:nvGrpSpPr>
      <p:grpSpPr>
        <a:xfrm>
          <a:off x="0" y="0"/>
          <a:ext cx="0" cy="0"/>
          <a:chOff x="0" y="0"/>
          <a:chExt cx="0" cy="0"/>
        </a:xfrm>
      </p:grpSpPr>
      <p:pic>
        <p:nvPicPr>
          <p:cNvPr id="2" name="el-0" descr="/tmp/claude-0/d4/92751eb1559b70f6/assets/crop_img5_f5bb_1.778.jpg">    </p:cNvPr>
          <p:cNvPicPr>
            <a:picLocks noChangeAspect="1"/>
          </p:cNvPicPr>
          <p:nvPr/>
        </p:nvPicPr>
        <p:blipFill>
          <a:blip r:embed="rId1"/>
          <a:stretch>
            <a:fillRect/>
          </a:stretch>
        </p:blipFill>
        <p:spPr>
          <a:xfrm>
            <a:off x="0" y="0"/>
            <a:ext cx="12191695" cy="6858000"/>
          </a:xfrm>
          <a:prstGeom prst="roundRect">
            <a:avLst>
              <a:gd name="adj" fmla="val 3333"/>
            </a:avLst>
          </a:prstGeom>
        </p:spPr>
      </p:pic>
      <p:sp>
        <p:nvSpPr>
          <p:cNvPr id="3" name="el-1"/>
          <p:cNvSpPr/>
          <p:nvPr/>
        </p:nvSpPr>
        <p:spPr>
          <a:xfrm>
            <a:off x="0" y="0"/>
            <a:ext cx="12191695" cy="6858000"/>
          </a:xfrm>
          <a:prstGeom prst="rect">
            <a:avLst/>
          </a:prstGeom>
          <a:solidFill>
            <a:srgbClr val="000000">
              <a:alpha val="50000"/>
            </a:srgbClr>
          </a:solidFill>
          <a:ln/>
        </p:spPr>
      </p:sp>
      <p:sp>
        <p:nvSpPr>
          <p:cNvPr id="4" name="el-2"/>
          <p:cNvSpPr/>
          <p:nvPr/>
        </p:nvSpPr>
        <p:spPr>
          <a:xfrm>
            <a:off x="822960" y="3429000"/>
            <a:ext cx="8534187" cy="292608"/>
          </a:xfrm>
          <a:prstGeom prst="rect">
            <a:avLst/>
          </a:prstGeom>
          <a:noFill/>
          <a:ln/>
        </p:spPr>
        <p:txBody>
          <a:bodyPr wrap="square" lIns="0" tIns="0" rIns="0" bIns="0" rtlCol="0" anchor="t"/>
          <a:lstStyle/>
          <a:p>
            <a:pPr algn="l" indent="0" marL="0">
              <a:lnSpc>
                <a:spcPts val="1320"/>
              </a:lnSpc>
              <a:buNone/>
            </a:pPr>
            <a:r>
              <a:rPr lang="en-US" sz="1100" b="1" spc="200" kern="0" dirty="0">
                <a:solidFill>
                  <a:srgbClr val="FFFFFF"/>
                </a:solidFill>
                <a:latin typeface="Be Vietnam Pro" pitchFamily="34" charset="0"/>
                <a:ea typeface="Be Vietnam Pro" pitchFamily="34" charset="-122"/>
                <a:cs typeface="Be Vietnam Pro" pitchFamily="34" charset="-120"/>
              </a:rPr>
              <a:t>04  ·  KẾ HOẠCH SOCIAL MEDIA Q4/2026</a:t>
            </a:r>
            <a:endParaRPr lang="en-US" sz="1100" dirty="0"/>
          </a:p>
        </p:txBody>
      </p:sp>
      <p:sp>
        <p:nvSpPr>
          <p:cNvPr id="5" name="el-3"/>
          <p:cNvSpPr/>
          <p:nvPr/>
        </p:nvSpPr>
        <p:spPr>
          <a:xfrm>
            <a:off x="822960" y="3794760"/>
            <a:ext cx="8778021" cy="1783080"/>
          </a:xfrm>
          <a:prstGeom prst="rect">
            <a:avLst/>
          </a:prstGeom>
          <a:noFill/>
          <a:ln/>
        </p:spPr>
        <p:txBody>
          <a:bodyPr wrap="square" lIns="0" tIns="0" rIns="0" bIns="0" rtlCol="0" anchor="b"/>
          <a:lstStyle/>
          <a:p>
            <a:pPr algn="l" indent="0" marL="0">
              <a:lnSpc>
                <a:spcPts val="6050"/>
              </a:lnSpc>
              <a:buNone/>
            </a:pPr>
            <a:r>
              <a:rPr lang="en-US" sz="5400" b="1" dirty="0">
                <a:solidFill>
                  <a:srgbClr val="FFFFFF"/>
                </a:solidFill>
                <a:latin typeface="Be Vietnam Pro" pitchFamily="34" charset="0"/>
                <a:ea typeface="Be Vietnam Pro" pitchFamily="34" charset="-122"/>
                <a:cs typeface="Be Vietnam Pro" pitchFamily="34" charset="-120"/>
              </a:rPr>
              <a:t>Mỗi tuần 5 video bếp than</a:t>
            </a:r>
            <a:endParaRPr lang="en-US" sz="5400" dirty="0"/>
          </a:p>
        </p:txBody>
      </p:sp>
      <p:sp>
        <p:nvSpPr>
          <p:cNvPr id="6" name="el-4"/>
          <p:cNvSpPr/>
          <p:nvPr/>
        </p:nvSpPr>
        <p:spPr>
          <a:xfrm>
            <a:off x="822960" y="5623560"/>
            <a:ext cx="8534187" cy="457200"/>
          </a:xfrm>
          <a:prstGeom prst="rect">
            <a:avLst/>
          </a:prstGeom>
          <a:noFill/>
          <a:ln/>
        </p:spPr>
        <p:txBody>
          <a:bodyPr wrap="square" lIns="0" tIns="0" rIns="0" bIns="0" rtlCol="0" anchor="t"/>
          <a:lstStyle/>
          <a:p>
            <a:pPr algn="l" indent="0" marL="0">
              <a:lnSpc>
                <a:spcPts val="2250"/>
              </a:lnSpc>
              <a:buNone/>
            </a:pPr>
            <a:r>
              <a:rPr lang="en-US" sz="1800" dirty="0">
                <a:solidFill>
                  <a:srgbClr val="E6E6E6"/>
                </a:solidFill>
                <a:latin typeface="Be Vietnam Pro" pitchFamily="34" charset="0"/>
                <a:ea typeface="Be Vietnam Pro" pitchFamily="34" charset="-122"/>
                <a:cs typeface="Be Vietnam Pro" pitchFamily="34" charset="-120"/>
              </a:rPr>
              <a:t>Quay tại bếp · đăng 11:00 và 18:00</a:t>
            </a:r>
            <a:endParaRPr lang="en-US" sz="1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9" presetID="53" presetClass="entr" presetSubtype="16" fill="hold"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fade">
                                      <p:cBhvr>
                                        <p:cTn id="6" dur="960" fill="hold"/>
                                        <p:tgtEl>
                                          <p:spTgt spid="2"/>
                                        </p:tgtEl>
                                      </p:cBhvr>
                                    </p:animEffect>
                                    <p:anim calcmode="lin" valueType="num">
                                      <p:cBhvr>
                                        <p:cTn id="7" dur="1600" decel="100000" fill="hold"/>
                                        <p:tgtEl>
                                          <p:spTgt spid="2"/>
                                        </p:tgtEl>
                                        <p:attrNameLst>
                                          <p:attrName>ppt_w</p:attrName>
                                        </p:attrNameLst>
                                      </p:cBhvr>
                                      <p:tavLst>
                                        <p:tav tm="0">
                                          <p:val>
                                            <p:strVal val="#ppt_w*1.12"/>
                                          </p:val>
                                        </p:tav>
                                        <p:tav tm="100000">
                                          <p:val>
                                            <p:strVal val="#ppt_w"/>
                                          </p:val>
                                        </p:tav>
                                      </p:tavLst>
                                    </p:anim>
                                    <p:anim calcmode="lin" valueType="num">
                                      <p:cBhvr>
                                        <p:cTn id="8" dur="1600" decel="100000" fill="hold"/>
                                        <p:tgtEl>
                                          <p:spTgt spid="2"/>
                                        </p:tgtEl>
                                        <p:attrNameLst>
                                          <p:attrName>ppt_h</p:attrName>
                                        </p:attrNameLst>
                                      </p:cBhvr>
                                      <p:tavLst>
                                        <p:tav tm="0">
                                          <p:val>
                                            <p:strVal val="#ppt_h*1.12"/>
                                          </p:val>
                                        </p:tav>
                                        <p:tav tm="100000">
                                          <p:val>
                                            <p:strVal val="#ppt_h"/>
                                          </p:val>
                                        </p:tav>
                                      </p:tavLst>
                                    </p:anim>
                                  </p:childTnLst>
                                </p:cTn>
                              </p:par>
                              <p:par>
                                <p:cTn id="12" presetID="10" presetClass="entr" presetSubtype="0" fill="hold" grpId="0" nodeType="withEffect">
                                  <p:stCondLst>
                                    <p:cond delay="14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900" fill="hold"/>
                                        <p:tgtEl>
                                          <p:spTgt spid="4"/>
                                        </p:tgtEl>
                                      </p:cBhvr>
                                    </p:animEffect>
                                  </p:childTnLst>
                                </p:cTn>
                              </p:par>
                              <p:par>
                                <p:cTn id="17" presetID="22" presetClass="entr" presetSubtype="4" fill="hold" grpId="0" nodeType="withEffect">
                                  <p:stCondLst>
                                    <p:cond delay="28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1000" fill="hold"/>
                                        <p:tgtEl>
                                          <p:spTgt spid="5"/>
                                        </p:tgtEl>
                                      </p:cBhvr>
                                    </p:animEffect>
                                    <p:anim calcmode="lin" valueType="num">
                                      <p:cBhvr>
                                        <p:cTn id="15" dur="1000" decel="100000" fill="hold"/>
                                        <p:tgtEl>
                                          <p:spTgt spid="5"/>
                                        </p:tgtEl>
                                        <p:attrNameLst>
                                          <p:attrName>ppt_x</p:attrName>
                                        </p:attrNameLst>
                                      </p:cBhvr>
                                      <p:tavLst>
                                        <p:tav tm="0">
                                          <p:val>
                                            <p:strVal val="#ppt_x"/>
                                          </p:val>
                                        </p:tav>
                                        <p:tav tm="100000">
                                          <p:val>
                                            <p:strVal val="#ppt_x"/>
                                          </p:val>
                                        </p:tav>
                                      </p:tavLst>
                                    </p:anim>
                                    <p:anim calcmode="lin" valueType="num">
                                      <p:cBhvr>
                                        <p:cTn id="16" dur="1000" decel="100000" fill="hold"/>
                                        <p:tgtEl>
                                          <p:spTgt spid="5"/>
                                        </p:tgtEl>
                                        <p:attrNameLst>
                                          <p:attrName>ppt_y</p:attrName>
                                        </p:attrNameLst>
                                      </p:cBhvr>
                                      <p:tavLst>
                                        <p:tav tm="0">
                                          <p:val>
                                            <p:strVal val="#ppt_y+.04"/>
                                          </p:val>
                                        </p:tav>
                                        <p:tav tm="100000">
                                          <p:val>
                                            <p:strVal val="#ppt_y"/>
                                          </p:val>
                                        </p:tav>
                                      </p:tavLst>
                                    </p:anim>
                                  </p:childTnLst>
                                </p:cTn>
                              </p:par>
                              <p:par>
                                <p:cTn id="22" presetID="42" presetClass="entr" presetSubtype="0" fill="hold" grpId="0" nodeType="withEffect">
                                  <p:stCondLst>
                                    <p:cond delay="42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900" fill="hold"/>
                                        <p:tgtEl>
                                          <p:spTgt spid="6"/>
                                        </p:tgtEl>
                                      </p:cBhvr>
                                    </p:animEffect>
                                    <p:anim calcmode="lin" valueType="num">
                                      <p:cBhvr>
                                        <p:cTn id="20" dur="900" decel="100000" fill="hold"/>
                                        <p:tgtEl>
                                          <p:spTgt spid="6"/>
                                        </p:tgtEl>
                                        <p:attrNameLst>
                                          <p:attrName>ppt_x</p:attrName>
                                        </p:attrNameLst>
                                      </p:cBhvr>
                                      <p:tavLst>
                                        <p:tav tm="0">
                                          <p:val>
                                            <p:strVal val="#ppt_x"/>
                                          </p:val>
                                        </p:tav>
                                        <p:tav tm="100000">
                                          <p:val>
                                            <p:strVal val="#ppt_x"/>
                                          </p:val>
                                        </p:tav>
                                      </p:tavLst>
                                    </p:anim>
                                    <p:anim calcmode="lin" valueType="num">
                                      <p:cBhvr>
                                        <p:cTn id="21" dur="900" decel="100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0B0B"/>
        </a:solidFill>
      </p:bgPr>
    </p:bg>
    <p:spTree>
      <p:nvGrpSpPr>
        <p:cNvPr id="1" name=""/>
        <p:cNvGrpSpPr/>
        <p:nvPr/>
      </p:nvGrpSpPr>
      <p:grpSpPr>
        <a:xfrm>
          <a:off x="0" y="0"/>
          <a:ext cx="0" cy="0"/>
          <a:chOff x="0" y="0"/>
          <a:chExt cx="0" cy="0"/>
        </a:xfrm>
      </p:grpSpPr>
      <p:sp>
        <p:nvSpPr>
          <p:cNvPr id="2" name="el-0"/>
          <p:cNvSpPr/>
          <p:nvPr/>
        </p:nvSpPr>
        <p:spPr>
          <a:xfrm>
            <a:off x="822960" y="822960"/>
            <a:ext cx="10545775" cy="292608"/>
          </a:xfrm>
          <a:prstGeom prst="rect">
            <a:avLst/>
          </a:prstGeom>
          <a:noFill/>
          <a:ln/>
        </p:spPr>
        <p:txBody>
          <a:bodyPr wrap="square" lIns="0" tIns="0" rIns="0" bIns="0" rtlCol="0" anchor="t"/>
          <a:lstStyle/>
          <a:p>
            <a:pPr algn="l" indent="0" marL="0">
              <a:lnSpc>
                <a:spcPts val="1320"/>
              </a:lnSpc>
              <a:buNone/>
            </a:pPr>
            <a:r>
              <a:rPr lang="en-US" sz="1100" b="1" spc="200" kern="0" dirty="0">
                <a:solidFill>
                  <a:srgbClr val="FFD60A"/>
                </a:solidFill>
                <a:latin typeface="Be Vietnam Pro" pitchFamily="34" charset="0"/>
                <a:ea typeface="Be Vietnam Pro" pitchFamily="34" charset="-122"/>
                <a:cs typeface="Be Vietnam Pro" pitchFamily="34" charset="-120"/>
              </a:rPr>
              <a:t>05  ·  KẾ HOẠCH SOCIAL MEDIA Q4/2026</a:t>
            </a:r>
            <a:endParaRPr lang="en-US" sz="1100" dirty="0"/>
          </a:p>
        </p:txBody>
      </p:sp>
      <p:sp>
        <p:nvSpPr>
          <p:cNvPr id="3" name="el-1"/>
          <p:cNvSpPr/>
          <p:nvPr/>
        </p:nvSpPr>
        <p:spPr>
          <a:xfrm>
            <a:off x="822960" y="1207008"/>
            <a:ext cx="10545775" cy="1280160"/>
          </a:xfrm>
          <a:prstGeom prst="rect">
            <a:avLst/>
          </a:prstGeom>
          <a:noFill/>
          <a:ln/>
        </p:spPr>
        <p:txBody>
          <a:bodyPr wrap="square" lIns="0" tIns="0" rIns="0" bIns="0" rtlCol="0" anchor="b"/>
          <a:lstStyle/>
          <a:p>
            <a:pPr algn="l" indent="0" marL="0">
              <a:lnSpc>
                <a:spcPts val="4480"/>
              </a:lnSpc>
              <a:buNone/>
            </a:pPr>
            <a:r>
              <a:rPr lang="en-US" sz="4000" b="1" dirty="0">
                <a:solidFill>
                  <a:srgbClr val="F5F2EA"/>
                </a:solidFill>
                <a:latin typeface="Be Vietnam Pro" pitchFamily="34" charset="0"/>
                <a:ea typeface="Be Vietnam Pro" pitchFamily="34" charset="-122"/>
                <a:cs typeface="Be Vietnam Pro" pitchFamily="34" charset="-120"/>
              </a:rPr>
              <a:t>Kênh và tần suất</a:t>
            </a:r>
            <a:endParaRPr lang="en-US" sz="4000" dirty="0"/>
          </a:p>
        </p:txBody>
      </p:sp>
      <p:sp>
        <p:nvSpPr>
          <p:cNvPr id="4" name="el-2"/>
          <p:cNvSpPr/>
          <p:nvPr/>
        </p:nvSpPr>
        <p:spPr>
          <a:xfrm>
            <a:off x="822960" y="2743200"/>
            <a:ext cx="4952848" cy="36576"/>
          </a:xfrm>
          <a:prstGeom prst="rect">
            <a:avLst/>
          </a:prstGeom>
          <a:solidFill>
            <a:srgbClr val="FFD60A"/>
          </a:solidFill>
          <a:ln/>
        </p:spPr>
      </p:sp>
      <p:sp>
        <p:nvSpPr>
          <p:cNvPr id="5" name="el-3"/>
          <p:cNvSpPr/>
          <p:nvPr/>
        </p:nvSpPr>
        <p:spPr>
          <a:xfrm>
            <a:off x="822960" y="2926080"/>
            <a:ext cx="4952848" cy="640080"/>
          </a:xfrm>
          <a:prstGeom prst="rect">
            <a:avLst/>
          </a:prstGeom>
          <a:noFill/>
          <a:ln/>
        </p:spPr>
        <p:txBody>
          <a:bodyPr wrap="square" lIns="0" tIns="0" rIns="0" bIns="0" rtlCol="0" anchor="t"/>
          <a:lstStyle/>
          <a:p>
            <a:pPr algn="l" indent="0" marL="0">
              <a:lnSpc>
                <a:spcPts val="2640"/>
              </a:lnSpc>
              <a:buNone/>
            </a:pPr>
            <a:r>
              <a:rPr lang="en-US" sz="2200" b="1" dirty="0">
                <a:solidFill>
                  <a:srgbClr val="F5F2EA"/>
                </a:solidFill>
                <a:latin typeface="Be Vietnam Pro" pitchFamily="34" charset="0"/>
                <a:ea typeface="Be Vietnam Pro" pitchFamily="34" charset="-122"/>
                <a:cs typeface="Be Vietnam Pro" pitchFamily="34" charset="-120"/>
              </a:rPr>
              <a:t>Kéo khách mới</a:t>
            </a:r>
            <a:endParaRPr lang="en-US" sz="2200" dirty="0"/>
          </a:p>
        </p:txBody>
      </p:sp>
      <p:sp>
        <p:nvSpPr>
          <p:cNvPr id="6" name="el-4"/>
          <p:cNvSpPr/>
          <p:nvPr/>
        </p:nvSpPr>
        <p:spPr>
          <a:xfrm>
            <a:off x="822960" y="3703320"/>
            <a:ext cx="4952848" cy="2331720"/>
          </a:xfrm>
          <a:prstGeom prst="rect">
            <a:avLst/>
          </a:prstGeom>
          <a:noFill/>
          <a:ln/>
        </p:spPr>
        <p:txBody>
          <a:bodyPr wrap="square" lIns="0" tIns="0" rIns="0" bIns="0" rtlCol="0" anchor="t"/>
          <a:lstStyle/>
          <a:p>
            <a:pPr algn="l" marL="431800" indent="-431800">
              <a:lnSpc>
                <a:spcPts val="2640"/>
              </a:lnSpc>
              <a:spcAft>
                <a:spcPts val="1200"/>
              </a:spcAft>
              <a:buSzPct val="100000"/>
              <a:buClr>
                <a:srgbClr val="FFD60A"/>
              </a:buClr>
              <a:buChar char="—"/>
            </a:pPr>
            <a:r>
              <a:rPr lang="en-US" sz="2000" dirty="0">
                <a:solidFill>
                  <a:srgbClr val="F5F2EA"/>
                </a:solidFill>
                <a:latin typeface="Be Vietnam Pro" pitchFamily="34" charset="0"/>
                <a:ea typeface="Be Vietnam Pro" pitchFamily="34" charset="-122"/>
                <a:cs typeface="Be Vietnam Pro" pitchFamily="34" charset="-120"/>
              </a:rPr>
              <a:t>TikTok: 5 video mỗi tuần, đăng lúc 11:00 và 18:00</a:t>
            </a:r>
            <a:endParaRPr lang="en-US" sz="2000" dirty="0"/>
          </a:p>
          <a:p>
            <a:pPr algn="l" marL="431800" indent="-431800">
              <a:lnSpc>
                <a:spcPts val="2640"/>
              </a:lnSpc>
              <a:buSzPct val="100000"/>
              <a:buClr>
                <a:srgbClr val="FFD60A"/>
              </a:buClr>
              <a:buChar char="—"/>
            </a:pPr>
            <a:r>
              <a:rPr lang="en-US" sz="2000" dirty="0">
                <a:solidFill>
                  <a:srgbClr val="F5F2EA"/>
                </a:solidFill>
                <a:latin typeface="Be Vietnam Pro" pitchFamily="34" charset="0"/>
                <a:ea typeface="Be Vietnam Pro" pitchFamily="34" charset="-122"/>
                <a:cs typeface="Be Vietnam Pro" pitchFamily="34" charset="-120"/>
              </a:rPr>
              <a:t>Facebook: 3 bài mỗi tuần, ưu tiên album ảnh món mới</a:t>
            </a:r>
            <a:endParaRPr lang="en-US" sz="2000" dirty="0"/>
          </a:p>
        </p:txBody>
      </p:sp>
      <p:sp>
        <p:nvSpPr>
          <p:cNvPr id="7" name="el-5"/>
          <p:cNvSpPr/>
          <p:nvPr/>
        </p:nvSpPr>
        <p:spPr>
          <a:xfrm>
            <a:off x="6415888" y="2743200"/>
            <a:ext cx="4952848" cy="36576"/>
          </a:xfrm>
          <a:prstGeom prst="rect">
            <a:avLst/>
          </a:prstGeom>
          <a:solidFill>
            <a:srgbClr val="F5F2EA"/>
          </a:solidFill>
          <a:ln/>
        </p:spPr>
      </p:sp>
      <p:sp>
        <p:nvSpPr>
          <p:cNvPr id="8" name="el-6"/>
          <p:cNvSpPr/>
          <p:nvPr/>
        </p:nvSpPr>
        <p:spPr>
          <a:xfrm>
            <a:off x="6415888" y="2926080"/>
            <a:ext cx="4952848" cy="640080"/>
          </a:xfrm>
          <a:prstGeom prst="rect">
            <a:avLst/>
          </a:prstGeom>
          <a:noFill/>
          <a:ln/>
        </p:spPr>
        <p:txBody>
          <a:bodyPr wrap="square" lIns="0" tIns="0" rIns="0" bIns="0" rtlCol="0" anchor="t"/>
          <a:lstStyle/>
          <a:p>
            <a:pPr algn="l" indent="0" marL="0">
              <a:lnSpc>
                <a:spcPts val="2640"/>
              </a:lnSpc>
              <a:buNone/>
            </a:pPr>
            <a:r>
              <a:rPr lang="en-US" sz="2200" b="1" dirty="0">
                <a:solidFill>
                  <a:srgbClr val="F5F2EA"/>
                </a:solidFill>
                <a:latin typeface="Be Vietnam Pro" pitchFamily="34" charset="0"/>
                <a:ea typeface="Be Vietnam Pro" pitchFamily="34" charset="-122"/>
                <a:cs typeface="Be Vietnam Pro" pitchFamily="34" charset="-120"/>
              </a:rPr>
              <a:t>Giữ khách cũ</a:t>
            </a:r>
            <a:endParaRPr lang="en-US" sz="2200" dirty="0"/>
          </a:p>
        </p:txBody>
      </p:sp>
      <p:sp>
        <p:nvSpPr>
          <p:cNvPr id="9" name="el-7"/>
          <p:cNvSpPr/>
          <p:nvPr/>
        </p:nvSpPr>
        <p:spPr>
          <a:xfrm>
            <a:off x="6415888" y="3703320"/>
            <a:ext cx="4952848" cy="2331720"/>
          </a:xfrm>
          <a:prstGeom prst="rect">
            <a:avLst/>
          </a:prstGeom>
          <a:noFill/>
          <a:ln/>
        </p:spPr>
        <p:txBody>
          <a:bodyPr wrap="square" lIns="0" tIns="0" rIns="0" bIns="0" rtlCol="0" anchor="t"/>
          <a:lstStyle/>
          <a:p>
            <a:pPr algn="l" marL="431800" indent="-431800">
              <a:lnSpc>
                <a:spcPts val="2640"/>
              </a:lnSpc>
              <a:spcAft>
                <a:spcPts val="1200"/>
              </a:spcAft>
              <a:buSzPct val="100000"/>
              <a:buClr>
                <a:srgbClr val="FFD60A"/>
              </a:buClr>
              <a:buChar char="—"/>
            </a:pPr>
            <a:r>
              <a:rPr lang="en-US" sz="2000" dirty="0">
                <a:solidFill>
                  <a:srgbClr val="F5F2EA"/>
                </a:solidFill>
                <a:latin typeface="Be Vietnam Pro" pitchFamily="34" charset="0"/>
                <a:ea typeface="Be Vietnam Pro" pitchFamily="34" charset="-122"/>
                <a:cs typeface="Be Vietnam Pro" pitchFamily="34" charset="-120"/>
              </a:rPr>
              <a:t>Zalo OA: 1 tin mỗi tuần cho khách đã từng đặt bàn</a:t>
            </a:r>
            <a:endParaRPr lang="en-US" sz="2000" dirty="0"/>
          </a:p>
          <a:p>
            <a:pPr algn="l" marL="431800" indent="-431800">
              <a:lnSpc>
                <a:spcPts val="2640"/>
              </a:lnSpc>
              <a:buSzPct val="100000"/>
              <a:buClr>
                <a:srgbClr val="FFD60A"/>
              </a:buClr>
              <a:buChar char="—"/>
            </a:pPr>
            <a:r>
              <a:rPr lang="en-US" sz="2000" dirty="0">
                <a:solidFill>
                  <a:srgbClr val="F5F2EA"/>
                </a:solidFill>
                <a:latin typeface="Be Vietnam Pro" pitchFamily="34" charset="0"/>
                <a:ea typeface="Be Vietnam Pro" pitchFamily="34" charset="-122"/>
                <a:cs typeface="Be Vietnam Pro" pitchFamily="34" charset="-120"/>
              </a:rPr>
              <a:t>Google Maps: trả lời mọi đánh giá trong 24 giờ</a:t>
            </a:r>
            <a:endParaRPr lang="en-US" sz="20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10" presetClass="entr" presetSubtype="0" fill="hold" grpId="0"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fade">
                                      <p:cBhvr>
                                        <p:cTn id="6" dur="900" fill="hold"/>
                                        <p:tgtEl>
                                          <p:spTgt spid="2"/>
                                        </p:tgtEl>
                                      </p:cBhvr>
                                    </p:animEffect>
                                  </p:childTnLst>
                                </p:cTn>
                              </p:par>
                              <p:par>
                                <p:cTn id="12" presetID="22" presetClass="entr" presetSubtype="4" fill="hold" grpId="0" nodeType="withEffect">
                                  <p:stCondLst>
                                    <p:cond delay="140"/>
                                  </p:stCondLst>
                                  <p:childTnLst>
                                    <p:set>
                                      <p:cBhvr>
                                        <p:cTn id="8" dur="1" fill="hold">
                                          <p:stCondLst>
                                            <p:cond delay="0"/>
                                          </p:stCondLst>
                                        </p:cTn>
                                        <p:tgtEl>
                                          <p:spTgt spid="3"/>
                                        </p:tgtEl>
                                        <p:attrNameLst>
                                          <p:attrName>style.visibility</p:attrName>
                                        </p:attrNameLst>
                                      </p:cBhvr>
                                      <p:to>
                                        <p:strVal val="visible"/>
                                      </p:to>
                                    </p:set>
                                    <p:animEffect transition="in" filter="wipe(up)">
                                      <p:cBhvr>
                                        <p:cTn id="9" dur="1000" fill="hold"/>
                                        <p:tgtEl>
                                          <p:spTgt spid="3"/>
                                        </p:tgtEl>
                                      </p:cBhvr>
                                    </p:animEffect>
                                    <p:anim calcmode="lin" valueType="num">
                                      <p:cBhvr>
                                        <p:cTn id="10" dur="1000" decel="100000" fill="hold"/>
                                        <p:tgtEl>
                                          <p:spTgt spid="3"/>
                                        </p:tgtEl>
                                        <p:attrNameLst>
                                          <p:attrName>ppt_x</p:attrName>
                                        </p:attrNameLst>
                                      </p:cBhvr>
                                      <p:tavLst>
                                        <p:tav tm="0">
                                          <p:val>
                                            <p:strVal val="#ppt_x"/>
                                          </p:val>
                                        </p:tav>
                                        <p:tav tm="100000">
                                          <p:val>
                                            <p:strVal val="#ppt_x"/>
                                          </p:val>
                                        </p:tav>
                                      </p:tavLst>
                                    </p:anim>
                                    <p:anim calcmode="lin" valueType="num">
                                      <p:cBhvr>
                                        <p:cTn id="11" dur="1000" decel="100000" fill="hold"/>
                                        <p:tgtEl>
                                          <p:spTgt spid="3"/>
                                        </p:tgtEl>
                                        <p:attrNameLst>
                                          <p:attrName>ppt_y</p:attrName>
                                        </p:attrNameLst>
                                      </p:cBhvr>
                                      <p:tavLst>
                                        <p:tav tm="0">
                                          <p:val>
                                            <p:strVal val="#ppt_y+.04"/>
                                          </p:val>
                                        </p:tav>
                                        <p:tav tm="100000">
                                          <p:val>
                                            <p:strVal val="#ppt_y"/>
                                          </p:val>
                                        </p:tav>
                                      </p:tavLst>
                                    </p:anim>
                                  </p:childTnLst>
                                </p:cTn>
                              </p:par>
                              <p:par>
                                <p:cTn id="15" presetID="22" presetClass="entr" presetSubtype="8" fill="hold" nodeType="withEffect">
                                  <p:stCondLst>
                                    <p:cond delay="28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700" fill="hold"/>
                                        <p:tgtEl>
                                          <p:spTgt spid="4"/>
                                        </p:tgtEl>
                                      </p:cBhvr>
                                    </p:animEffect>
                                  </p:childTnLst>
                                </p:cTn>
                              </p:par>
                              <p:par>
                                <p:cTn id="18" presetID="10" presetClass="entr" presetSubtype="0" fill="hold" grpId="0" nodeType="withEffect">
                                  <p:stCondLst>
                                    <p:cond delay="42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900" fill="hold"/>
                                        <p:tgtEl>
                                          <p:spTgt spid="5"/>
                                        </p:tgtEl>
                                      </p:cBhvr>
                                    </p:animEffect>
                                  </p:childTnLst>
                                </p:cTn>
                              </p:par>
                              <p:par>
                                <p:cTn id="23" presetID="42" presetClass="entr" presetSubtype="0" fill="hold" grpId="0" nodeType="withEffect">
                                  <p:stCondLst>
                                    <p:cond delay="56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900" fill="hold"/>
                                        <p:tgtEl>
                                          <p:spTgt spid="6">
                                            <p:txEl>
                                              <p:pRg st="0" end="0"/>
                                            </p:txEl>
                                          </p:spTgt>
                                        </p:tgtEl>
                                      </p:cBhvr>
                                    </p:animEffect>
                                    <p:anim calcmode="lin" valueType="num">
                                      <p:cBhvr>
                                        <p:cTn id="21" dur="900" decel="100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6">
                                            <p:txEl>
                                              <p:pRg st="0" end="0"/>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70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900" fill="hold"/>
                                        <p:tgtEl>
                                          <p:spTgt spid="6">
                                            <p:txEl>
                                              <p:pRg st="1" end="1"/>
                                            </p:txEl>
                                          </p:spTgt>
                                        </p:tgtEl>
                                      </p:cBhvr>
                                    </p:animEffect>
                                    <p:anim calcmode="lin" valueType="num">
                                      <p:cBhvr>
                                        <p:cTn id="26" dur="900" decel="100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6">
                                            <p:txEl>
                                              <p:pRg st="1" end="1"/>
                                            </p:txEl>
                                          </p:spTgt>
                                        </p:tgtEl>
                                        <p:attrNameLst>
                                          <p:attrName>ppt_y</p:attrName>
                                        </p:attrNameLst>
                                      </p:cBhvr>
                                      <p:tavLst>
                                        <p:tav tm="0">
                                          <p:val>
                                            <p:strVal val="#ppt_y+.1"/>
                                          </p:val>
                                        </p:tav>
                                        <p:tav tm="100000">
                                          <p:val>
                                            <p:strVal val="#ppt_y"/>
                                          </p:val>
                                        </p:tav>
                                      </p:tavLst>
                                    </p:anim>
                                  </p:childTnLst>
                                </p:cTn>
                              </p:par>
                              <p:par>
                                <p:cTn id="31" presetID="22" presetClass="entr" presetSubtype="8" fill="hold" nodeType="withEffect">
                                  <p:stCondLst>
                                    <p:cond delay="84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700" fill="hold"/>
                                        <p:tgtEl>
                                          <p:spTgt spid="7"/>
                                        </p:tgtEl>
                                      </p:cBhvr>
                                    </p:animEffect>
                                  </p:childTnLst>
                                </p:cTn>
                              </p:par>
                              <p:par>
                                <p:cTn id="34" presetID="10" presetClass="entr" presetSubtype="0" fill="hold" grpId="0" nodeType="withEffect">
                                  <p:stCondLst>
                                    <p:cond delay="98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900" fill="hold"/>
                                        <p:tgtEl>
                                          <p:spTgt spid="8"/>
                                        </p:tgtEl>
                                      </p:cBhvr>
                                    </p:animEffect>
                                  </p:childTnLst>
                                </p:cTn>
                              </p:par>
                              <p:par>
                                <p:cTn id="39" presetID="42" presetClass="entr" presetSubtype="0" fill="hold" grpId="0" nodeType="withEffect">
                                  <p:stCondLst>
                                    <p:cond delay="112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fade">
                                      <p:cBhvr>
                                        <p:cTn id="36" dur="900" fill="hold"/>
                                        <p:tgtEl>
                                          <p:spTgt spid="9">
                                            <p:txEl>
                                              <p:pRg st="0" end="0"/>
                                            </p:txEl>
                                          </p:spTgt>
                                        </p:tgtEl>
                                      </p:cBhvr>
                                    </p:animEffect>
                                    <p:anim calcmode="lin" valueType="num">
                                      <p:cBhvr>
                                        <p:cTn id="37" dur="900" decel="100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9">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260"/>
                                  </p:stCondLst>
                                  <p:childTnLst>
                                    <p:set>
                                      <p:cBhvr>
                                        <p:cTn id="40" dur="1" fill="hold">
                                          <p:stCondLst>
                                            <p:cond delay="0"/>
                                          </p:stCondLst>
                                        </p:cTn>
                                        <p:tgtEl>
                                          <p:spTgt spid="9">
                                            <p:txEl>
                                              <p:pRg st="1" end="1"/>
                                            </p:txEl>
                                          </p:spTgt>
                                        </p:tgtEl>
                                        <p:attrNameLst>
                                          <p:attrName>style.visibility</p:attrName>
                                        </p:attrNameLst>
                                      </p:cBhvr>
                                      <p:to>
                                        <p:strVal val="visible"/>
                                      </p:to>
                                    </p:set>
                                    <p:animEffect transition="in" filter="fade">
                                      <p:cBhvr>
                                        <p:cTn id="41" dur="900" fill="hold"/>
                                        <p:tgtEl>
                                          <p:spTgt spid="9">
                                            <p:txEl>
                                              <p:pRg st="1" end="1"/>
                                            </p:txEl>
                                          </p:spTgt>
                                        </p:tgtEl>
                                      </p:cBhvr>
                                    </p:animEffect>
                                    <p:anim calcmode="lin" valueType="num">
                                      <p:cBhvr>
                                        <p:cTn id="42" dur="900" decel="100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3" dur="900" decel="100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build="p"/>
      <p:bldP spid="8" grpId="0" animBg="1"/>
      <p:bldP spid="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0B0B"/>
        </a:solidFill>
      </p:bgPr>
    </p:bg>
    <p:spTree>
      <p:nvGrpSpPr>
        <p:cNvPr id="1" name=""/>
        <p:cNvGrpSpPr/>
        <p:nvPr/>
      </p:nvGrpSpPr>
      <p:grpSpPr>
        <a:xfrm>
          <a:off x="0" y="0"/>
          <a:ext cx="0" cy="0"/>
          <a:chOff x="0" y="0"/>
          <a:chExt cx="0" cy="0"/>
        </a:xfrm>
      </p:grpSpPr>
      <p:sp>
        <p:nvSpPr>
          <p:cNvPr id="2" name="el-0"/>
          <p:cNvSpPr/>
          <p:nvPr/>
        </p:nvSpPr>
        <p:spPr>
          <a:xfrm>
            <a:off x="822960" y="822960"/>
            <a:ext cx="10545775" cy="292608"/>
          </a:xfrm>
          <a:prstGeom prst="rect">
            <a:avLst/>
          </a:prstGeom>
          <a:noFill/>
          <a:ln/>
        </p:spPr>
        <p:txBody>
          <a:bodyPr wrap="square" lIns="0" tIns="0" rIns="0" bIns="0" rtlCol="0" anchor="t"/>
          <a:lstStyle/>
          <a:p>
            <a:pPr algn="l" indent="0" marL="0">
              <a:lnSpc>
                <a:spcPts val="1320"/>
              </a:lnSpc>
              <a:buNone/>
            </a:pPr>
            <a:r>
              <a:rPr lang="en-US" sz="1100" b="1" spc="200" kern="0" dirty="0">
                <a:solidFill>
                  <a:srgbClr val="FFD60A"/>
                </a:solidFill>
                <a:latin typeface="Be Vietnam Pro" pitchFamily="34" charset="0"/>
                <a:ea typeface="Be Vietnam Pro" pitchFamily="34" charset="-122"/>
                <a:cs typeface="Be Vietnam Pro" pitchFamily="34" charset="-120"/>
              </a:rPr>
              <a:t>06  ·  KẾ HOẠCH SOCIAL MEDIA Q4/2026</a:t>
            </a:r>
            <a:endParaRPr lang="en-US" sz="1100" dirty="0"/>
          </a:p>
        </p:txBody>
      </p:sp>
      <p:sp>
        <p:nvSpPr>
          <p:cNvPr id="3" name="el-1"/>
          <p:cNvSpPr/>
          <p:nvPr/>
        </p:nvSpPr>
        <p:spPr>
          <a:xfrm>
            <a:off x="731520" y="1005840"/>
            <a:ext cx="1828800" cy="1828800"/>
          </a:xfrm>
          <a:prstGeom prst="rect">
            <a:avLst/>
          </a:prstGeom>
          <a:noFill/>
          <a:ln/>
        </p:spPr>
        <p:txBody>
          <a:bodyPr wrap="square" lIns="0" tIns="0" rIns="0" bIns="0" rtlCol="0" anchor="t"/>
          <a:lstStyle/>
          <a:p>
            <a:pPr algn="l" indent="0" marL="0">
              <a:lnSpc>
                <a:spcPts val="15000"/>
              </a:lnSpc>
              <a:buNone/>
            </a:pPr>
            <a:r>
              <a:rPr lang="en-US" sz="15000" dirty="0">
                <a:solidFill>
                  <a:srgbClr val="FFD60A"/>
                </a:solidFill>
                <a:latin typeface="Playfair Display" pitchFamily="34" charset="0"/>
                <a:ea typeface="Playfair Display" pitchFamily="34" charset="-122"/>
                <a:cs typeface="Playfair Display" pitchFamily="34" charset="-120"/>
              </a:rPr>
              <a:t>“</a:t>
            </a:r>
            <a:endParaRPr lang="en-US" sz="15000" dirty="0"/>
          </a:p>
        </p:txBody>
      </p:sp>
      <p:sp>
        <p:nvSpPr>
          <p:cNvPr id="4" name="el-2"/>
          <p:cNvSpPr/>
          <p:nvPr/>
        </p:nvSpPr>
        <p:spPr>
          <a:xfrm>
            <a:off x="1097280" y="1965960"/>
            <a:ext cx="9814255" cy="3108960"/>
          </a:xfrm>
          <a:prstGeom prst="rect">
            <a:avLst/>
          </a:prstGeom>
          <a:noFill/>
          <a:ln/>
        </p:spPr>
        <p:txBody>
          <a:bodyPr wrap="square" lIns="0" tIns="0" rIns="0" bIns="0" rtlCol="0" anchor="ctr"/>
          <a:lstStyle/>
          <a:p>
            <a:pPr algn="l" indent="0" marL="0">
              <a:lnSpc>
                <a:spcPts val="5500"/>
              </a:lnSpc>
              <a:buNone/>
            </a:pPr>
            <a:r>
              <a:rPr lang="en-US" sz="4400" b="1" dirty="0">
                <a:solidFill>
                  <a:srgbClr val="F5F2EA"/>
                </a:solidFill>
                <a:latin typeface="Be Vietnam Pro" pitchFamily="34" charset="0"/>
                <a:ea typeface="Be Vietnam Pro" pitchFamily="34" charset="-122"/>
                <a:cs typeface="Be Vietnam Pro" pitchFamily="34" charset="-120"/>
              </a:rPr>
              <a:t>Xem video quay bếp than xong là muốn đi ăn liền.</a:t>
            </a:r>
            <a:endParaRPr lang="en-US" sz="4400" dirty="0"/>
          </a:p>
        </p:txBody>
      </p:sp>
      <p:sp>
        <p:nvSpPr>
          <p:cNvPr id="5" name="el-3"/>
          <p:cNvSpPr/>
          <p:nvPr/>
        </p:nvSpPr>
        <p:spPr>
          <a:xfrm>
            <a:off x="1097280" y="5303520"/>
            <a:ext cx="10545775" cy="640080"/>
          </a:xfrm>
          <a:prstGeom prst="rect">
            <a:avLst/>
          </a:prstGeom>
          <a:noFill/>
          <a:ln/>
        </p:spPr>
        <p:txBody>
          <a:bodyPr wrap="square" lIns="0" tIns="0" rIns="0" bIns="0" rtlCol="0" anchor="t"/>
          <a:lstStyle/>
          <a:p>
            <a:pPr algn="l" indent="0" marL="0">
              <a:lnSpc>
                <a:spcPts val="2250"/>
              </a:lnSpc>
              <a:buNone/>
            </a:pPr>
            <a:r>
              <a:rPr lang="en-US" sz="1800" dirty="0">
                <a:solidFill>
                  <a:srgbClr val="9C978C"/>
                </a:solidFill>
                <a:latin typeface="Be Vietnam Pro" pitchFamily="34" charset="0"/>
                <a:ea typeface="Be Vietnam Pro" pitchFamily="34" charset="-122"/>
                <a:cs typeface="Be Vietnam Pro" pitchFamily="34" charset="-120"/>
              </a:rPr>
              <a:t>— Khách hàng, khảo sát tháng 9</a:t>
            </a:r>
            <a:endParaRPr lang="en-US" sz="1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10" presetClass="entr" presetSubtype="0" fill="hold" grpId="0"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fade">
                                      <p:cBhvr>
                                        <p:cTn id="6" dur="900" fill="hold"/>
                                        <p:tgtEl>
                                          <p:spTgt spid="2"/>
                                        </p:tgtEl>
                                      </p:cBhvr>
                                    </p:animEffect>
                                  </p:childTnLst>
                                </p:cTn>
                              </p:par>
                              <p:par>
                                <p:cTn id="12" presetID="53" presetClass="entr" presetSubtype="16" fill="hold" grpId="0" nodeType="withEffect">
                                  <p:stCondLst>
                                    <p:cond delay="140"/>
                                  </p:stCondLst>
                                  <p:childTnLst>
                                    <p:set>
                                      <p:cBhvr>
                                        <p:cTn id="8" dur="1" fill="hold">
                                          <p:stCondLst>
                                            <p:cond delay="0"/>
                                          </p:stCondLst>
                                        </p:cTn>
                                        <p:tgtEl>
                                          <p:spTgt spid="3"/>
                                        </p:tgtEl>
                                        <p:attrNameLst>
                                          <p:attrName>style.visibility</p:attrName>
                                        </p:attrNameLst>
                                      </p:cBhvr>
                                      <p:to>
                                        <p:strVal val="visible"/>
                                      </p:to>
                                    </p:set>
                                    <p:anim calcmode="lin" valueType="num">
                                      <p:cBhvr>
                                        <p:cTn id="9" dur="600" decel="100000" fill="hold"/>
                                        <p:tgtEl>
                                          <p:spTgt spid="3"/>
                                        </p:tgtEl>
                                        <p:attrNameLst>
                                          <p:attrName>ppt_w</p:attrName>
                                        </p:attrNameLst>
                                      </p:cBhvr>
                                      <p:tavLst>
                                        <p:tav tm="0">
                                          <p:val>
                                            <p:strVal val="0"/>
                                          </p:val>
                                        </p:tav>
                                        <p:tav tm="100000">
                                          <p:val>
                                            <p:strVal val="#ppt_w"/>
                                          </p:val>
                                        </p:tav>
                                      </p:tavLst>
                                    </p:anim>
                                    <p:anim calcmode="lin" valueType="num">
                                      <p:cBhvr>
                                        <p:cTn id="10" dur="600" decel="100000" fill="hold"/>
                                        <p:tgtEl>
                                          <p:spTgt spid="3"/>
                                        </p:tgtEl>
                                        <p:attrNameLst>
                                          <p:attrName>ppt_h</p:attrName>
                                        </p:attrNameLst>
                                      </p:cBhvr>
                                      <p:tavLst>
                                        <p:tav tm="0">
                                          <p:val>
                                            <p:strVal val="0"/>
                                          </p:val>
                                        </p:tav>
                                        <p:tav tm="100000">
                                          <p:val>
                                            <p:strVal val="#ppt_h"/>
                                          </p:val>
                                        </p:tav>
                                      </p:tavLst>
                                    </p:anim>
                                    <p:animEffect transition="in" filter="fade">
                                      <p:cBhvr>
                                        <p:cTn id="11" dur="600" fill="hold"/>
                                        <p:tgtEl>
                                          <p:spTgt spid="3"/>
                                        </p:tgtEl>
                                      </p:cBhvr>
                                    </p:animEffect>
                                  </p:childTnLst>
                                </p:cTn>
                              </p:par>
                              <p:par>
                                <p:cTn id="17" presetID="22" presetClass="entr" presetSubtype="4" fill="hold" grpId="0" nodeType="withEffect">
                                  <p:stCondLst>
                                    <p:cond delay="28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1000" fill="hold"/>
                                        <p:tgtEl>
                                          <p:spTgt spid="4"/>
                                        </p:tgtEl>
                                      </p:cBhvr>
                                    </p:animEffect>
                                    <p:anim calcmode="lin" valueType="num">
                                      <p:cBhvr>
                                        <p:cTn id="15" dur="1000" decel="100000" fill="hold"/>
                                        <p:tgtEl>
                                          <p:spTgt spid="4"/>
                                        </p:tgtEl>
                                        <p:attrNameLst>
                                          <p:attrName>ppt_x</p:attrName>
                                        </p:attrNameLst>
                                      </p:cBhvr>
                                      <p:tavLst>
                                        <p:tav tm="0">
                                          <p:val>
                                            <p:strVal val="#ppt_x"/>
                                          </p:val>
                                        </p:tav>
                                        <p:tav tm="100000">
                                          <p:val>
                                            <p:strVal val="#ppt_x"/>
                                          </p:val>
                                        </p:tav>
                                      </p:tavLst>
                                    </p:anim>
                                    <p:anim calcmode="lin" valueType="num">
                                      <p:cBhvr>
                                        <p:cTn id="16" dur="1000" decel="100000" fill="hold"/>
                                        <p:tgtEl>
                                          <p:spTgt spid="4"/>
                                        </p:tgtEl>
                                        <p:attrNameLst>
                                          <p:attrName>ppt_y</p:attrName>
                                        </p:attrNameLst>
                                      </p:cBhvr>
                                      <p:tavLst>
                                        <p:tav tm="0">
                                          <p:val>
                                            <p:strVal val="#ppt_y+.04"/>
                                          </p:val>
                                        </p:tav>
                                        <p:tav tm="100000">
                                          <p:val>
                                            <p:strVal val="#ppt_y"/>
                                          </p:val>
                                        </p:tav>
                                      </p:tavLst>
                                    </p:anim>
                                  </p:childTnLst>
                                </p:cTn>
                              </p:par>
                              <p:par>
                                <p:cTn id="20" presetID="10" presetClass="entr" presetSubtype="0" fill="hold" grpId="0" nodeType="withEffect">
                                  <p:stCondLst>
                                    <p:cond delay="4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900" fill="hold"/>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0B0B"/>
        </a:solidFill>
      </p:bgPr>
    </p:bg>
    <p:spTree>
      <p:nvGrpSpPr>
        <p:cNvPr id="1" name=""/>
        <p:cNvGrpSpPr/>
        <p:nvPr/>
      </p:nvGrpSpPr>
      <p:grpSpPr>
        <a:xfrm>
          <a:off x="0" y="0"/>
          <a:ext cx="0" cy="0"/>
          <a:chOff x="0" y="0"/>
          <a:chExt cx="0" cy="0"/>
        </a:xfrm>
      </p:grpSpPr>
      <p:sp>
        <p:nvSpPr>
          <p:cNvPr id="2" name="el-0"/>
          <p:cNvSpPr/>
          <p:nvPr/>
        </p:nvSpPr>
        <p:spPr>
          <a:xfrm>
            <a:off x="822960" y="822960"/>
            <a:ext cx="10545775" cy="292608"/>
          </a:xfrm>
          <a:prstGeom prst="rect">
            <a:avLst/>
          </a:prstGeom>
          <a:noFill/>
          <a:ln/>
        </p:spPr>
        <p:txBody>
          <a:bodyPr wrap="square" lIns="0" tIns="0" rIns="0" bIns="0" rtlCol="0" anchor="t"/>
          <a:lstStyle/>
          <a:p>
            <a:pPr algn="l" indent="0" marL="0">
              <a:lnSpc>
                <a:spcPts val="1320"/>
              </a:lnSpc>
              <a:buNone/>
            </a:pPr>
            <a:r>
              <a:rPr lang="en-US" sz="1100" b="1" spc="200" kern="0" dirty="0">
                <a:solidFill>
                  <a:srgbClr val="FFD60A"/>
                </a:solidFill>
                <a:latin typeface="Be Vietnam Pro" pitchFamily="34" charset="0"/>
                <a:ea typeface="Be Vietnam Pro" pitchFamily="34" charset="-122"/>
                <a:cs typeface="Be Vietnam Pro" pitchFamily="34" charset="-120"/>
              </a:rPr>
              <a:t>07  ·  KẾ HOẠCH SOCIAL MEDIA Q4/2026</a:t>
            </a:r>
            <a:endParaRPr lang="en-US" sz="1100" dirty="0"/>
          </a:p>
        </p:txBody>
      </p:sp>
      <p:sp>
        <p:nvSpPr>
          <p:cNvPr id="3" name="el-1"/>
          <p:cNvSpPr/>
          <p:nvPr/>
        </p:nvSpPr>
        <p:spPr>
          <a:xfrm>
            <a:off x="822960" y="1207008"/>
            <a:ext cx="10545775" cy="1325880"/>
          </a:xfrm>
          <a:prstGeom prst="rect">
            <a:avLst/>
          </a:prstGeom>
          <a:noFill/>
          <a:ln/>
        </p:spPr>
        <p:txBody>
          <a:bodyPr wrap="square" lIns="0" tIns="0" rIns="0" bIns="0" rtlCol="0" anchor="b"/>
          <a:lstStyle/>
          <a:p>
            <a:pPr algn="l" indent="0" marL="0">
              <a:lnSpc>
                <a:spcPts val="4930"/>
              </a:lnSpc>
              <a:buNone/>
            </a:pPr>
            <a:r>
              <a:rPr lang="en-US" sz="4400" b="1" dirty="0">
                <a:solidFill>
                  <a:srgbClr val="F5F2EA"/>
                </a:solidFill>
                <a:latin typeface="Be Vietnam Pro" pitchFamily="34" charset="0"/>
                <a:ea typeface="Be Vietnam Pro" pitchFamily="34" charset="-122"/>
                <a:cs typeface="Be Vietnam Pro" pitchFamily="34" charset="-120"/>
              </a:rPr>
              <a:t>Lịch triển khai</a:t>
            </a:r>
            <a:endParaRPr lang="en-US" sz="4400" dirty="0"/>
          </a:p>
        </p:txBody>
      </p:sp>
      <p:sp>
        <p:nvSpPr>
          <p:cNvPr id="4" name="el-2"/>
          <p:cNvSpPr/>
          <p:nvPr/>
        </p:nvSpPr>
        <p:spPr>
          <a:xfrm>
            <a:off x="822960" y="2990088"/>
            <a:ext cx="3332378" cy="3044952"/>
          </a:xfrm>
          <a:prstGeom prst="roundRect">
            <a:avLst>
              <a:gd name="adj" fmla="val 7508"/>
            </a:avLst>
          </a:prstGeom>
          <a:solidFill>
            <a:srgbClr val="1C1C1C"/>
          </a:solidFill>
          <a:ln/>
        </p:spPr>
      </p:sp>
      <p:sp>
        <p:nvSpPr>
          <p:cNvPr id="5" name="el-3"/>
          <p:cNvSpPr/>
          <p:nvPr/>
        </p:nvSpPr>
        <p:spPr>
          <a:xfrm>
            <a:off x="1143000" y="3310128"/>
            <a:ext cx="2692298" cy="731520"/>
          </a:xfrm>
          <a:prstGeom prst="rect">
            <a:avLst/>
          </a:prstGeom>
          <a:noFill/>
          <a:ln/>
        </p:spPr>
        <p:txBody>
          <a:bodyPr wrap="square" lIns="0" tIns="0" rIns="0" bIns="0" rtlCol="0" anchor="t"/>
          <a:lstStyle/>
          <a:p>
            <a:pPr algn="l" indent="0" marL="0">
              <a:lnSpc>
                <a:spcPts val="4000"/>
              </a:lnSpc>
              <a:buNone/>
            </a:pPr>
            <a:r>
              <a:rPr lang="en-US" sz="4000" b="1" dirty="0">
                <a:solidFill>
                  <a:srgbClr val="FFD60A"/>
                </a:solidFill>
                <a:latin typeface="Be Vietnam Pro" pitchFamily="34" charset="0"/>
                <a:ea typeface="Be Vietnam Pro" pitchFamily="34" charset="-122"/>
                <a:cs typeface="Be Vietnam Pro" pitchFamily="34" charset="-120"/>
              </a:rPr>
              <a:t>01</a:t>
            </a:r>
            <a:endParaRPr lang="en-US" sz="4000" dirty="0"/>
          </a:p>
        </p:txBody>
      </p:sp>
      <p:sp>
        <p:nvSpPr>
          <p:cNvPr id="6" name="el-4"/>
          <p:cNvSpPr/>
          <p:nvPr/>
        </p:nvSpPr>
        <p:spPr>
          <a:xfrm>
            <a:off x="1143000" y="4224528"/>
            <a:ext cx="2692298" cy="1581912"/>
          </a:xfrm>
          <a:prstGeom prst="rect">
            <a:avLst/>
          </a:prstGeom>
          <a:noFill/>
          <a:ln/>
        </p:spPr>
        <p:txBody>
          <a:bodyPr wrap="square" lIns="0" tIns="0" rIns="0" bIns="0" rtlCol="0" anchor="t"/>
          <a:lstStyle/>
          <a:p>
            <a:pPr algn="l" indent="0" marL="0">
              <a:lnSpc>
                <a:spcPts val="2860"/>
              </a:lnSpc>
              <a:buNone/>
            </a:pPr>
            <a:r>
              <a:rPr lang="en-US" sz="2200" dirty="0">
                <a:solidFill>
                  <a:srgbClr val="F5F2EA"/>
                </a:solidFill>
                <a:latin typeface="Be Vietnam Pro" pitchFamily="34" charset="0"/>
                <a:ea typeface="Be Vietnam Pro" pitchFamily="34" charset="-122"/>
                <a:cs typeface="Be Vietnam Pro" pitchFamily="34" charset="-120"/>
              </a:rPr>
              <a:t>Tháng 10: mở kênh TikTok, quay sẵn 20 video đầu tiên</a:t>
            </a:r>
            <a:endParaRPr lang="en-US" sz="2200" dirty="0"/>
          </a:p>
        </p:txBody>
      </p:sp>
      <p:sp>
        <p:nvSpPr>
          <p:cNvPr id="7" name="el-5"/>
          <p:cNvSpPr/>
          <p:nvPr/>
        </p:nvSpPr>
        <p:spPr>
          <a:xfrm>
            <a:off x="4429658" y="2990088"/>
            <a:ext cx="3332378" cy="3044952"/>
          </a:xfrm>
          <a:prstGeom prst="roundRect">
            <a:avLst>
              <a:gd name="adj" fmla="val 7508"/>
            </a:avLst>
          </a:prstGeom>
          <a:solidFill>
            <a:srgbClr val="1C1C1C"/>
          </a:solidFill>
          <a:ln/>
        </p:spPr>
      </p:sp>
      <p:sp>
        <p:nvSpPr>
          <p:cNvPr id="8" name="el-6"/>
          <p:cNvSpPr/>
          <p:nvPr/>
        </p:nvSpPr>
        <p:spPr>
          <a:xfrm>
            <a:off x="4749698" y="3310128"/>
            <a:ext cx="2692298" cy="731520"/>
          </a:xfrm>
          <a:prstGeom prst="rect">
            <a:avLst/>
          </a:prstGeom>
          <a:noFill/>
          <a:ln/>
        </p:spPr>
        <p:txBody>
          <a:bodyPr wrap="square" lIns="0" tIns="0" rIns="0" bIns="0" rtlCol="0" anchor="t"/>
          <a:lstStyle/>
          <a:p>
            <a:pPr algn="l" indent="0" marL="0">
              <a:lnSpc>
                <a:spcPts val="4000"/>
              </a:lnSpc>
              <a:buNone/>
            </a:pPr>
            <a:r>
              <a:rPr lang="en-US" sz="4000" b="1" dirty="0">
                <a:solidFill>
                  <a:srgbClr val="FFD60A"/>
                </a:solidFill>
                <a:latin typeface="Be Vietnam Pro" pitchFamily="34" charset="0"/>
                <a:ea typeface="Be Vietnam Pro" pitchFamily="34" charset="-122"/>
                <a:cs typeface="Be Vietnam Pro" pitchFamily="34" charset="-120"/>
              </a:rPr>
              <a:t>02</a:t>
            </a:r>
            <a:endParaRPr lang="en-US" sz="4000" dirty="0"/>
          </a:p>
        </p:txBody>
      </p:sp>
      <p:sp>
        <p:nvSpPr>
          <p:cNvPr id="9" name="el-7"/>
          <p:cNvSpPr/>
          <p:nvPr/>
        </p:nvSpPr>
        <p:spPr>
          <a:xfrm>
            <a:off x="4749698" y="4224528"/>
            <a:ext cx="2692298" cy="1581912"/>
          </a:xfrm>
          <a:prstGeom prst="rect">
            <a:avLst/>
          </a:prstGeom>
          <a:noFill/>
          <a:ln/>
        </p:spPr>
        <p:txBody>
          <a:bodyPr wrap="square" lIns="0" tIns="0" rIns="0" bIns="0" rtlCol="0" anchor="t"/>
          <a:lstStyle/>
          <a:p>
            <a:pPr algn="l" indent="0" marL="0">
              <a:lnSpc>
                <a:spcPts val="2860"/>
              </a:lnSpc>
              <a:buNone/>
            </a:pPr>
            <a:r>
              <a:rPr lang="en-US" sz="2200" dirty="0">
                <a:solidFill>
                  <a:srgbClr val="F5F2EA"/>
                </a:solidFill>
                <a:latin typeface="Be Vietnam Pro" pitchFamily="34" charset="0"/>
                <a:ea typeface="Be Vietnam Pro" pitchFamily="34" charset="-122"/>
                <a:cs typeface="Be Vietnam Pro" pitchFamily="34" charset="-120"/>
              </a:rPr>
              <a:t>Tháng 11: chạy quảng cáo bán kính 3 km, khung 17:00–20:00</a:t>
            </a:r>
            <a:endParaRPr lang="en-US" sz="2200" dirty="0"/>
          </a:p>
        </p:txBody>
      </p:sp>
      <p:sp>
        <p:nvSpPr>
          <p:cNvPr id="10" name="el-8"/>
          <p:cNvSpPr/>
          <p:nvPr/>
        </p:nvSpPr>
        <p:spPr>
          <a:xfrm>
            <a:off x="8036357" y="2990088"/>
            <a:ext cx="3332378" cy="3044952"/>
          </a:xfrm>
          <a:prstGeom prst="roundRect">
            <a:avLst>
              <a:gd name="adj" fmla="val 7508"/>
            </a:avLst>
          </a:prstGeom>
          <a:solidFill>
            <a:srgbClr val="1C1C1C"/>
          </a:solidFill>
          <a:ln/>
        </p:spPr>
      </p:sp>
      <p:sp>
        <p:nvSpPr>
          <p:cNvPr id="11" name="el-9"/>
          <p:cNvSpPr/>
          <p:nvPr/>
        </p:nvSpPr>
        <p:spPr>
          <a:xfrm>
            <a:off x="8356397" y="3310128"/>
            <a:ext cx="2692298" cy="731520"/>
          </a:xfrm>
          <a:prstGeom prst="rect">
            <a:avLst/>
          </a:prstGeom>
          <a:noFill/>
          <a:ln/>
        </p:spPr>
        <p:txBody>
          <a:bodyPr wrap="square" lIns="0" tIns="0" rIns="0" bIns="0" rtlCol="0" anchor="t"/>
          <a:lstStyle/>
          <a:p>
            <a:pPr algn="l" indent="0" marL="0">
              <a:lnSpc>
                <a:spcPts val="4000"/>
              </a:lnSpc>
              <a:buNone/>
            </a:pPr>
            <a:r>
              <a:rPr lang="en-US" sz="4000" b="1" dirty="0">
                <a:solidFill>
                  <a:srgbClr val="FFD60A"/>
                </a:solidFill>
                <a:latin typeface="Be Vietnam Pro" pitchFamily="34" charset="0"/>
                <a:ea typeface="Be Vietnam Pro" pitchFamily="34" charset="-122"/>
                <a:cs typeface="Be Vietnam Pro" pitchFamily="34" charset="-120"/>
              </a:rPr>
              <a:t>03</a:t>
            </a:r>
            <a:endParaRPr lang="en-US" sz="4000" dirty="0"/>
          </a:p>
        </p:txBody>
      </p:sp>
      <p:sp>
        <p:nvSpPr>
          <p:cNvPr id="12" name="el-10"/>
          <p:cNvSpPr/>
          <p:nvPr/>
        </p:nvSpPr>
        <p:spPr>
          <a:xfrm>
            <a:off x="8356397" y="4224528"/>
            <a:ext cx="2692298" cy="1581912"/>
          </a:xfrm>
          <a:prstGeom prst="rect">
            <a:avLst/>
          </a:prstGeom>
          <a:noFill/>
          <a:ln/>
        </p:spPr>
        <p:txBody>
          <a:bodyPr wrap="square" lIns="0" tIns="0" rIns="0" bIns="0" rtlCol="0" anchor="t"/>
          <a:lstStyle/>
          <a:p>
            <a:pPr algn="l" indent="0" marL="0">
              <a:lnSpc>
                <a:spcPts val="2860"/>
              </a:lnSpc>
              <a:buNone/>
            </a:pPr>
            <a:r>
              <a:rPr lang="en-US" sz="2200" dirty="0">
                <a:solidFill>
                  <a:srgbClr val="F5F2EA"/>
                </a:solidFill>
                <a:latin typeface="Be Vietnam Pro" pitchFamily="34" charset="0"/>
                <a:ea typeface="Be Vietnam Pro" pitchFamily="34" charset="-122"/>
                <a:cs typeface="Be Vietnam Pro" pitchFamily="34" charset="-120"/>
              </a:rPr>
              <a:t>Tháng 12: chiến dịch tiệc cuối năm cho nhóm 6–10 người</a:t>
            </a:r>
            <a:endParaRPr lang="en-US" sz="2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10" presetClass="entr" presetSubtype="0" fill="hold" grpId="0"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fade">
                                      <p:cBhvr>
                                        <p:cTn id="6" dur="900" fill="hold"/>
                                        <p:tgtEl>
                                          <p:spTgt spid="2"/>
                                        </p:tgtEl>
                                      </p:cBhvr>
                                    </p:animEffect>
                                  </p:childTnLst>
                                </p:cTn>
                              </p:par>
                              <p:par>
                                <p:cTn id="12" presetID="22" presetClass="entr" presetSubtype="4" fill="hold" grpId="0" nodeType="withEffect">
                                  <p:stCondLst>
                                    <p:cond delay="140"/>
                                  </p:stCondLst>
                                  <p:childTnLst>
                                    <p:set>
                                      <p:cBhvr>
                                        <p:cTn id="8" dur="1" fill="hold">
                                          <p:stCondLst>
                                            <p:cond delay="0"/>
                                          </p:stCondLst>
                                        </p:cTn>
                                        <p:tgtEl>
                                          <p:spTgt spid="3"/>
                                        </p:tgtEl>
                                        <p:attrNameLst>
                                          <p:attrName>style.visibility</p:attrName>
                                        </p:attrNameLst>
                                      </p:cBhvr>
                                      <p:to>
                                        <p:strVal val="visible"/>
                                      </p:to>
                                    </p:set>
                                    <p:animEffect transition="in" filter="wipe(up)">
                                      <p:cBhvr>
                                        <p:cTn id="9" dur="1000" fill="hold"/>
                                        <p:tgtEl>
                                          <p:spTgt spid="3"/>
                                        </p:tgtEl>
                                      </p:cBhvr>
                                    </p:animEffect>
                                    <p:anim calcmode="lin" valueType="num">
                                      <p:cBhvr>
                                        <p:cTn id="10" dur="1000" decel="100000" fill="hold"/>
                                        <p:tgtEl>
                                          <p:spTgt spid="3"/>
                                        </p:tgtEl>
                                        <p:attrNameLst>
                                          <p:attrName>ppt_x</p:attrName>
                                        </p:attrNameLst>
                                      </p:cBhvr>
                                      <p:tavLst>
                                        <p:tav tm="0">
                                          <p:val>
                                            <p:strVal val="#ppt_x"/>
                                          </p:val>
                                        </p:tav>
                                        <p:tav tm="100000">
                                          <p:val>
                                            <p:strVal val="#ppt_x"/>
                                          </p:val>
                                        </p:tav>
                                      </p:tavLst>
                                    </p:anim>
                                    <p:anim calcmode="lin" valueType="num">
                                      <p:cBhvr>
                                        <p:cTn id="11" dur="1000" decel="100000" fill="hold"/>
                                        <p:tgtEl>
                                          <p:spTgt spid="3"/>
                                        </p:tgtEl>
                                        <p:attrNameLst>
                                          <p:attrName>ppt_y</p:attrName>
                                        </p:attrNameLst>
                                      </p:cBhvr>
                                      <p:tavLst>
                                        <p:tav tm="0">
                                          <p:val>
                                            <p:strVal val="#ppt_y+.04"/>
                                          </p:val>
                                        </p:tav>
                                        <p:tav tm="100000">
                                          <p:val>
                                            <p:strVal val="#ppt_y"/>
                                          </p:val>
                                        </p:tav>
                                      </p:tavLst>
                                    </p:anim>
                                  </p:childTnLst>
                                </p:cTn>
                              </p:par>
                              <p:par>
                                <p:cTn id="15" presetID="22" presetClass="entr" presetSubtype="8" fill="hold" nodeType="withEffect">
                                  <p:stCondLst>
                                    <p:cond delay="28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700" fill="hold"/>
                                        <p:tgtEl>
                                          <p:spTgt spid="4"/>
                                        </p:tgtEl>
                                      </p:cBhvr>
                                    </p:animEffect>
                                  </p:childTnLst>
                                </p:cTn>
                              </p:par>
                              <p:par>
                                <p:cTn id="20" presetID="53" presetClass="entr" presetSubtype="16" fill="hold" grpId="0" nodeType="withEffect">
                                  <p:stCondLst>
                                    <p:cond delay="420"/>
                                  </p:stCondLst>
                                  <p:childTnLst>
                                    <p:set>
                                      <p:cBhvr>
                                        <p:cTn id="16" dur="1" fill="hold">
                                          <p:stCondLst>
                                            <p:cond delay="0"/>
                                          </p:stCondLst>
                                        </p:cTn>
                                        <p:tgtEl>
                                          <p:spTgt spid="5"/>
                                        </p:tgtEl>
                                        <p:attrNameLst>
                                          <p:attrName>style.visibility</p:attrName>
                                        </p:attrNameLst>
                                      </p:cBhvr>
                                      <p:to>
                                        <p:strVal val="visible"/>
                                      </p:to>
                                    </p:set>
                                    <p:anim calcmode="lin" valueType="num">
                                      <p:cBhvr>
                                        <p:cTn id="17" dur="600" decel="100000" fill="hold"/>
                                        <p:tgtEl>
                                          <p:spTgt spid="5"/>
                                        </p:tgtEl>
                                        <p:attrNameLst>
                                          <p:attrName>ppt_w</p:attrName>
                                        </p:attrNameLst>
                                      </p:cBhvr>
                                      <p:tavLst>
                                        <p:tav tm="0">
                                          <p:val>
                                            <p:strVal val="0"/>
                                          </p:val>
                                        </p:tav>
                                        <p:tav tm="100000">
                                          <p:val>
                                            <p:strVal val="#ppt_w"/>
                                          </p:val>
                                        </p:tav>
                                      </p:tavLst>
                                    </p:anim>
                                    <p:anim calcmode="lin" valueType="num">
                                      <p:cBhvr>
                                        <p:cTn id="18" dur="600" decel="100000" fill="hold"/>
                                        <p:tgtEl>
                                          <p:spTgt spid="5"/>
                                        </p:tgtEl>
                                        <p:attrNameLst>
                                          <p:attrName>ppt_h</p:attrName>
                                        </p:attrNameLst>
                                      </p:cBhvr>
                                      <p:tavLst>
                                        <p:tav tm="0">
                                          <p:val>
                                            <p:strVal val="0"/>
                                          </p:val>
                                        </p:tav>
                                        <p:tav tm="100000">
                                          <p:val>
                                            <p:strVal val="#ppt_h"/>
                                          </p:val>
                                        </p:tav>
                                      </p:tavLst>
                                    </p:anim>
                                    <p:animEffect transition="in" filter="fade">
                                      <p:cBhvr>
                                        <p:cTn id="19" dur="600" fill="hold"/>
                                        <p:tgtEl>
                                          <p:spTgt spid="5"/>
                                        </p:tgtEl>
                                      </p:cBhvr>
                                    </p:animEffect>
                                  </p:childTnLst>
                                </p:cTn>
                              </p:par>
                              <p:par>
                                <p:cTn id="25" presetID="42" presetClass="entr" presetSubtype="0" fill="hold" grpId="0" nodeType="withEffect">
                                  <p:stCondLst>
                                    <p:cond delay="56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900" fill="hold"/>
                                        <p:tgtEl>
                                          <p:spTgt spid="6"/>
                                        </p:tgtEl>
                                      </p:cBhvr>
                                    </p:animEffect>
                                    <p:anim calcmode="lin" valueType="num">
                                      <p:cBhvr>
                                        <p:cTn id="23" dur="900" decel="100000" fill="hold"/>
                                        <p:tgtEl>
                                          <p:spTgt spid="6"/>
                                        </p:tgtEl>
                                        <p:attrNameLst>
                                          <p:attrName>ppt_x</p:attrName>
                                        </p:attrNameLst>
                                      </p:cBhvr>
                                      <p:tavLst>
                                        <p:tav tm="0">
                                          <p:val>
                                            <p:strVal val="#ppt_x"/>
                                          </p:val>
                                        </p:tav>
                                        <p:tav tm="100000">
                                          <p:val>
                                            <p:strVal val="#ppt_x"/>
                                          </p:val>
                                        </p:tav>
                                      </p:tavLst>
                                    </p:anim>
                                    <p:anim calcmode="lin" valueType="num">
                                      <p:cBhvr>
                                        <p:cTn id="24" dur="900" decel="100000" fill="hold"/>
                                        <p:tgtEl>
                                          <p:spTgt spid="6"/>
                                        </p:tgtEl>
                                        <p:attrNameLst>
                                          <p:attrName>ppt_y</p:attrName>
                                        </p:attrNameLst>
                                      </p:cBhvr>
                                      <p:tavLst>
                                        <p:tav tm="0">
                                          <p:val>
                                            <p:strVal val="#ppt_y+.1"/>
                                          </p:val>
                                        </p:tav>
                                        <p:tav tm="100000">
                                          <p:val>
                                            <p:strVal val="#ppt_y"/>
                                          </p:val>
                                        </p:tav>
                                      </p:tavLst>
                                    </p:anim>
                                  </p:childTnLst>
                                </p:cTn>
                              </p:par>
                              <p:par>
                                <p:cTn id="28" presetID="22" presetClass="entr" presetSubtype="8" fill="hold" nodeType="withEffect">
                                  <p:stCondLst>
                                    <p:cond delay="7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700" fill="hold"/>
                                        <p:tgtEl>
                                          <p:spTgt spid="7"/>
                                        </p:tgtEl>
                                      </p:cBhvr>
                                    </p:animEffect>
                                  </p:childTnLst>
                                </p:cTn>
                              </p:par>
                              <p:par>
                                <p:cTn id="33" presetID="53" presetClass="entr" presetSubtype="16" fill="hold" grpId="0" nodeType="withEffect">
                                  <p:stCondLst>
                                    <p:cond delay="840"/>
                                  </p:stCondLst>
                                  <p:childTnLst>
                                    <p:set>
                                      <p:cBhvr>
                                        <p:cTn id="29" dur="1" fill="hold">
                                          <p:stCondLst>
                                            <p:cond delay="0"/>
                                          </p:stCondLst>
                                        </p:cTn>
                                        <p:tgtEl>
                                          <p:spTgt spid="8"/>
                                        </p:tgtEl>
                                        <p:attrNameLst>
                                          <p:attrName>style.visibility</p:attrName>
                                        </p:attrNameLst>
                                      </p:cBhvr>
                                      <p:to>
                                        <p:strVal val="visible"/>
                                      </p:to>
                                    </p:set>
                                    <p:anim calcmode="lin" valueType="num">
                                      <p:cBhvr>
                                        <p:cTn id="30" dur="600" decel="100000" fill="hold"/>
                                        <p:tgtEl>
                                          <p:spTgt spid="8"/>
                                        </p:tgtEl>
                                        <p:attrNameLst>
                                          <p:attrName>ppt_w</p:attrName>
                                        </p:attrNameLst>
                                      </p:cBhvr>
                                      <p:tavLst>
                                        <p:tav tm="0">
                                          <p:val>
                                            <p:strVal val="0"/>
                                          </p:val>
                                        </p:tav>
                                        <p:tav tm="100000">
                                          <p:val>
                                            <p:strVal val="#ppt_w"/>
                                          </p:val>
                                        </p:tav>
                                      </p:tavLst>
                                    </p:anim>
                                    <p:anim calcmode="lin" valueType="num">
                                      <p:cBhvr>
                                        <p:cTn id="31" dur="600" decel="100000" fill="hold"/>
                                        <p:tgtEl>
                                          <p:spTgt spid="8"/>
                                        </p:tgtEl>
                                        <p:attrNameLst>
                                          <p:attrName>ppt_h</p:attrName>
                                        </p:attrNameLst>
                                      </p:cBhvr>
                                      <p:tavLst>
                                        <p:tav tm="0">
                                          <p:val>
                                            <p:strVal val="0"/>
                                          </p:val>
                                        </p:tav>
                                        <p:tav tm="100000">
                                          <p:val>
                                            <p:strVal val="#ppt_h"/>
                                          </p:val>
                                        </p:tav>
                                      </p:tavLst>
                                    </p:anim>
                                    <p:animEffect transition="in" filter="fade">
                                      <p:cBhvr>
                                        <p:cTn id="32" dur="600" fill="hold"/>
                                        <p:tgtEl>
                                          <p:spTgt spid="8"/>
                                        </p:tgtEl>
                                      </p:cBhvr>
                                    </p:animEffect>
                                  </p:childTnLst>
                                </p:cTn>
                              </p:par>
                              <p:par>
                                <p:cTn id="38" presetID="42" presetClass="entr" presetSubtype="0" fill="hold" grpId="0" nodeType="withEffect">
                                  <p:stCondLst>
                                    <p:cond delay="98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900" fill="hold"/>
                                        <p:tgtEl>
                                          <p:spTgt spid="9"/>
                                        </p:tgtEl>
                                      </p:cBhvr>
                                    </p:animEffect>
                                    <p:anim calcmode="lin" valueType="num">
                                      <p:cBhvr>
                                        <p:cTn id="36" dur="900" decel="100000" fill="hold"/>
                                        <p:tgtEl>
                                          <p:spTgt spid="9"/>
                                        </p:tgtEl>
                                        <p:attrNameLst>
                                          <p:attrName>ppt_x</p:attrName>
                                        </p:attrNameLst>
                                      </p:cBhvr>
                                      <p:tavLst>
                                        <p:tav tm="0">
                                          <p:val>
                                            <p:strVal val="#ppt_x"/>
                                          </p:val>
                                        </p:tav>
                                        <p:tav tm="100000">
                                          <p:val>
                                            <p:strVal val="#ppt_x"/>
                                          </p:val>
                                        </p:tav>
                                      </p:tavLst>
                                    </p:anim>
                                    <p:anim calcmode="lin" valueType="num">
                                      <p:cBhvr>
                                        <p:cTn id="37" dur="900" decel="100000" fill="hold"/>
                                        <p:tgtEl>
                                          <p:spTgt spid="9"/>
                                        </p:tgtEl>
                                        <p:attrNameLst>
                                          <p:attrName>ppt_y</p:attrName>
                                        </p:attrNameLst>
                                      </p:cBhvr>
                                      <p:tavLst>
                                        <p:tav tm="0">
                                          <p:val>
                                            <p:strVal val="#ppt_y+.1"/>
                                          </p:val>
                                        </p:tav>
                                        <p:tav tm="100000">
                                          <p:val>
                                            <p:strVal val="#ppt_y"/>
                                          </p:val>
                                        </p:tav>
                                      </p:tavLst>
                                    </p:anim>
                                  </p:childTnLst>
                                </p:cTn>
                              </p:par>
                              <p:par>
                                <p:cTn id="41" presetID="22" presetClass="entr" presetSubtype="8" fill="hold" nodeType="withEffect">
                                  <p:stCondLst>
                                    <p:cond delay="112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700" fill="hold"/>
                                        <p:tgtEl>
                                          <p:spTgt spid="10"/>
                                        </p:tgtEl>
                                      </p:cBhvr>
                                    </p:animEffect>
                                  </p:childTnLst>
                                </p:cTn>
                              </p:par>
                              <p:par>
                                <p:cTn id="46" presetID="53" presetClass="entr" presetSubtype="16" fill="hold" grpId="0" nodeType="withEffect">
                                  <p:stCondLst>
                                    <p:cond delay="1260"/>
                                  </p:stCondLst>
                                  <p:childTnLst>
                                    <p:set>
                                      <p:cBhvr>
                                        <p:cTn id="42" dur="1" fill="hold">
                                          <p:stCondLst>
                                            <p:cond delay="0"/>
                                          </p:stCondLst>
                                        </p:cTn>
                                        <p:tgtEl>
                                          <p:spTgt spid="11"/>
                                        </p:tgtEl>
                                        <p:attrNameLst>
                                          <p:attrName>style.visibility</p:attrName>
                                        </p:attrNameLst>
                                      </p:cBhvr>
                                      <p:to>
                                        <p:strVal val="visible"/>
                                      </p:to>
                                    </p:set>
                                    <p:anim calcmode="lin" valueType="num">
                                      <p:cBhvr>
                                        <p:cTn id="43" dur="600" decel="100000" fill="hold"/>
                                        <p:tgtEl>
                                          <p:spTgt spid="11"/>
                                        </p:tgtEl>
                                        <p:attrNameLst>
                                          <p:attrName>ppt_w</p:attrName>
                                        </p:attrNameLst>
                                      </p:cBhvr>
                                      <p:tavLst>
                                        <p:tav tm="0">
                                          <p:val>
                                            <p:strVal val="0"/>
                                          </p:val>
                                        </p:tav>
                                        <p:tav tm="100000">
                                          <p:val>
                                            <p:strVal val="#ppt_w"/>
                                          </p:val>
                                        </p:tav>
                                      </p:tavLst>
                                    </p:anim>
                                    <p:anim calcmode="lin" valueType="num">
                                      <p:cBhvr>
                                        <p:cTn id="44" dur="600" decel="100000" fill="hold"/>
                                        <p:tgtEl>
                                          <p:spTgt spid="11"/>
                                        </p:tgtEl>
                                        <p:attrNameLst>
                                          <p:attrName>ppt_h</p:attrName>
                                        </p:attrNameLst>
                                      </p:cBhvr>
                                      <p:tavLst>
                                        <p:tav tm="0">
                                          <p:val>
                                            <p:strVal val="0"/>
                                          </p:val>
                                        </p:tav>
                                        <p:tav tm="100000">
                                          <p:val>
                                            <p:strVal val="#ppt_h"/>
                                          </p:val>
                                        </p:tav>
                                      </p:tavLst>
                                    </p:anim>
                                    <p:animEffect transition="in" filter="fade">
                                      <p:cBhvr>
                                        <p:cTn id="45" dur="600" fill="hold"/>
                                        <p:tgtEl>
                                          <p:spTgt spid="11"/>
                                        </p:tgtEl>
                                      </p:cBhvr>
                                    </p:animEffect>
                                  </p:childTnLst>
                                </p:cTn>
                              </p:par>
                              <p:par>
                                <p:cTn id="51" presetID="42" presetClass="entr" presetSubtype="0" fill="hold" grpId="0" nodeType="withEffect">
                                  <p:stCondLst>
                                    <p:cond delay="140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900" fill="hold"/>
                                        <p:tgtEl>
                                          <p:spTgt spid="12"/>
                                        </p:tgtEl>
                                      </p:cBhvr>
                                    </p:animEffect>
                                    <p:anim calcmode="lin" valueType="num">
                                      <p:cBhvr>
                                        <p:cTn id="49" dur="900" decel="100000" fill="hold"/>
                                        <p:tgtEl>
                                          <p:spTgt spid="12"/>
                                        </p:tgtEl>
                                        <p:attrNameLst>
                                          <p:attrName>ppt_x</p:attrName>
                                        </p:attrNameLst>
                                      </p:cBhvr>
                                      <p:tavLst>
                                        <p:tav tm="0">
                                          <p:val>
                                            <p:strVal val="#ppt_x"/>
                                          </p:val>
                                        </p:tav>
                                        <p:tav tm="100000">
                                          <p:val>
                                            <p:strVal val="#ppt_x"/>
                                          </p:val>
                                        </p:tav>
                                      </p:tavLst>
                                    </p:anim>
                                    <p:anim calcmode="lin" valueType="num">
                                      <p:cBhvr>
                                        <p:cTn id="50" dur="900" decel="100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8" grpId="0" animBg="1"/>
      <p:bldP spid="9"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0B0B"/>
        </a:solidFill>
      </p:bgPr>
    </p:bg>
    <p:spTree>
      <p:nvGrpSpPr>
        <p:cNvPr id="1" name=""/>
        <p:cNvGrpSpPr/>
        <p:nvPr/>
      </p:nvGrpSpPr>
      <p:grpSpPr>
        <a:xfrm>
          <a:off x="0" y="0"/>
          <a:ext cx="0" cy="0"/>
          <a:chOff x="0" y="0"/>
          <a:chExt cx="0" cy="0"/>
        </a:xfrm>
      </p:grpSpPr>
      <p:pic>
        <p:nvPicPr>
          <p:cNvPr id="2" name="el-0" descr="/tmp/claude-0/d4/92751eb1559b70f6/assets/crop_img4_0.816.jpg">    </p:cNvPr>
          <p:cNvPicPr>
            <a:picLocks noChangeAspect="1"/>
          </p:cNvPicPr>
          <p:nvPr/>
        </p:nvPicPr>
        <p:blipFill>
          <a:blip r:embed="rId1"/>
          <a:stretch>
            <a:fillRect/>
          </a:stretch>
        </p:blipFill>
        <p:spPr>
          <a:xfrm>
            <a:off x="6827349" y="365760"/>
            <a:ext cx="4998586" cy="6126480"/>
          </a:xfrm>
          <a:prstGeom prst="roundRect">
            <a:avLst>
              <a:gd name="adj" fmla="val 4573"/>
            </a:avLst>
          </a:prstGeom>
        </p:spPr>
      </p:pic>
      <p:sp>
        <p:nvSpPr>
          <p:cNvPr id="3" name="el-1"/>
          <p:cNvSpPr/>
          <p:nvPr/>
        </p:nvSpPr>
        <p:spPr>
          <a:xfrm>
            <a:off x="822960" y="822960"/>
            <a:ext cx="5364309" cy="292608"/>
          </a:xfrm>
          <a:prstGeom prst="rect">
            <a:avLst/>
          </a:prstGeom>
          <a:noFill/>
          <a:ln/>
        </p:spPr>
        <p:txBody>
          <a:bodyPr wrap="square" lIns="0" tIns="0" rIns="0" bIns="0" rtlCol="0" anchor="t"/>
          <a:lstStyle/>
          <a:p>
            <a:pPr algn="l" indent="0" marL="0">
              <a:lnSpc>
                <a:spcPts val="1320"/>
              </a:lnSpc>
              <a:buNone/>
            </a:pPr>
            <a:r>
              <a:rPr lang="en-US" sz="1100" b="1" spc="200" kern="0" dirty="0">
                <a:solidFill>
                  <a:srgbClr val="FFD60A"/>
                </a:solidFill>
                <a:latin typeface="Be Vietnam Pro" pitchFamily="34" charset="0"/>
                <a:ea typeface="Be Vietnam Pro" pitchFamily="34" charset="-122"/>
                <a:cs typeface="Be Vietnam Pro" pitchFamily="34" charset="-120"/>
              </a:rPr>
              <a:t>08  ·  KẾ HOẠCH SOCIAL MEDIA Q4/2026</a:t>
            </a:r>
            <a:endParaRPr lang="en-US" sz="1100" dirty="0"/>
          </a:p>
        </p:txBody>
      </p:sp>
      <p:sp>
        <p:nvSpPr>
          <p:cNvPr id="4" name="el-2"/>
          <p:cNvSpPr/>
          <p:nvPr/>
        </p:nvSpPr>
        <p:spPr>
          <a:xfrm>
            <a:off x="822960" y="1207008"/>
            <a:ext cx="5364309" cy="1600200"/>
          </a:xfrm>
          <a:prstGeom prst="rect">
            <a:avLst/>
          </a:prstGeom>
          <a:noFill/>
          <a:ln/>
        </p:spPr>
        <p:txBody>
          <a:bodyPr wrap="square" lIns="0" tIns="0" rIns="0" bIns="0" rtlCol="0" anchor="b"/>
          <a:lstStyle/>
          <a:p>
            <a:pPr algn="l" indent="0" marL="0">
              <a:lnSpc>
                <a:spcPts val="4480"/>
              </a:lnSpc>
              <a:buNone/>
            </a:pPr>
            <a:r>
              <a:rPr lang="en-US" sz="4000" b="1" dirty="0">
                <a:solidFill>
                  <a:srgbClr val="F5F2EA"/>
                </a:solidFill>
                <a:latin typeface="Be Vietnam Pro" pitchFamily="34" charset="0"/>
                <a:ea typeface="Be Vietnam Pro" pitchFamily="34" charset="-122"/>
                <a:cs typeface="Be Vietnam Pro" pitchFamily="34" charset="-120"/>
              </a:rPr>
              <a:t>Đo lường</a:t>
            </a:r>
            <a:endParaRPr lang="en-US" sz="4000" dirty="0"/>
          </a:p>
        </p:txBody>
      </p:sp>
      <p:sp>
        <p:nvSpPr>
          <p:cNvPr id="5" name="el-3"/>
          <p:cNvSpPr/>
          <p:nvPr/>
        </p:nvSpPr>
        <p:spPr>
          <a:xfrm>
            <a:off x="822960" y="2944368"/>
            <a:ext cx="822960" cy="54864"/>
          </a:xfrm>
          <a:prstGeom prst="rect">
            <a:avLst/>
          </a:prstGeom>
          <a:solidFill>
            <a:srgbClr val="FFD60A"/>
          </a:solidFill>
          <a:ln/>
        </p:spPr>
      </p:sp>
      <p:sp>
        <p:nvSpPr>
          <p:cNvPr id="6" name="el-4"/>
          <p:cNvSpPr/>
          <p:nvPr/>
        </p:nvSpPr>
        <p:spPr>
          <a:xfrm>
            <a:off x="822960" y="3264408"/>
            <a:ext cx="5364309" cy="2770632"/>
          </a:xfrm>
          <a:prstGeom prst="rect">
            <a:avLst/>
          </a:prstGeom>
          <a:noFill/>
          <a:ln/>
        </p:spPr>
        <p:txBody>
          <a:bodyPr wrap="square" lIns="0" tIns="0" rIns="0" bIns="0" rtlCol="0" anchor="t"/>
          <a:lstStyle/>
          <a:p>
            <a:pPr algn="l" marL="469900" indent="-469900">
              <a:lnSpc>
                <a:spcPts val="2900"/>
              </a:lnSpc>
              <a:spcAft>
                <a:spcPts val="1200"/>
              </a:spcAft>
              <a:buSzPct val="100000"/>
              <a:buClr>
                <a:srgbClr val="FFD60A"/>
              </a:buClr>
              <a:buChar char="—"/>
            </a:pPr>
            <a:r>
              <a:rPr lang="en-US" sz="2200" dirty="0">
                <a:solidFill>
                  <a:srgbClr val="F5F2EA"/>
                </a:solidFill>
                <a:latin typeface="Be Vietnam Pro" pitchFamily="34" charset="0"/>
                <a:ea typeface="Be Vietnam Pro" pitchFamily="34" charset="-122"/>
                <a:cs typeface="Be Vietnam Pro" pitchFamily="34" charset="-120"/>
              </a:rPr>
              <a:t>Lượt đặt bàn từ social, đối chiếu với sổ lễ tân mỗi tuần</a:t>
            </a:r>
            <a:endParaRPr lang="en-US" sz="2200" dirty="0"/>
          </a:p>
          <a:p>
            <a:pPr algn="l" marL="469900" indent="-469900">
              <a:lnSpc>
                <a:spcPts val="2900"/>
              </a:lnSpc>
              <a:spcAft>
                <a:spcPts val="1200"/>
              </a:spcAft>
              <a:buSzPct val="100000"/>
              <a:buClr>
                <a:srgbClr val="FFD60A"/>
              </a:buClr>
              <a:buChar char="—"/>
            </a:pPr>
            <a:r>
              <a:rPr lang="en-US" sz="2200" dirty="0">
                <a:solidFill>
                  <a:srgbClr val="F5F2EA"/>
                </a:solidFill>
                <a:latin typeface="Be Vietnam Pro" pitchFamily="34" charset="0"/>
                <a:ea typeface="Be Vietnam Pro" pitchFamily="34" charset="-122"/>
                <a:cs typeface="Be Vietnam Pro" pitchFamily="34" charset="-120"/>
              </a:rPr>
              <a:t>Chi phí mỗi lượt đặt bàn, không dùng lượt thích làm thước đo</a:t>
            </a:r>
            <a:endParaRPr lang="en-US" sz="2200" dirty="0"/>
          </a:p>
          <a:p>
            <a:pPr algn="l" marL="469900" indent="-469900">
              <a:lnSpc>
                <a:spcPts val="2900"/>
              </a:lnSpc>
              <a:buSzPct val="100000"/>
              <a:buClr>
                <a:srgbClr val="FFD60A"/>
              </a:buClr>
              <a:buChar char="—"/>
            </a:pPr>
            <a:r>
              <a:rPr lang="en-US" sz="2200" dirty="0">
                <a:solidFill>
                  <a:srgbClr val="F5F2EA"/>
                </a:solidFill>
                <a:latin typeface="Be Vietnam Pro" pitchFamily="34" charset="0"/>
                <a:ea typeface="Be Vietnam Pro" pitchFamily="34" charset="-122"/>
                <a:cs typeface="Be Vietnam Pro" pitchFamily="34" charset="-120"/>
              </a:rPr>
              <a:t>Doanh thu từ khách mới so với cùng kỳ năm trước</a:t>
            </a:r>
            <a:endParaRPr lang="en-US" sz="2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22" presetClass="entr" presetSubtype="2" fill="hold"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wipe(right)">
                                      <p:cBhvr>
                                        <p:cTn id="6" dur="1100" fill="hold"/>
                                        <p:tgtEl>
                                          <p:spTgt spid="2"/>
                                        </p:tgtEl>
                                      </p:cBhvr>
                                    </p:animEffect>
                                  </p:childTnLst>
                                </p:cTn>
                              </p:par>
                              <p:par>
                                <p:cTn id="10" presetID="10" presetClass="entr" presetSubtype="0" fill="hold" grpId="0" nodeType="withEffect">
                                  <p:stCondLst>
                                    <p:cond delay="14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900" fill="hold"/>
                                        <p:tgtEl>
                                          <p:spTgt spid="3"/>
                                        </p:tgtEl>
                                      </p:cBhvr>
                                    </p:animEffect>
                                  </p:childTnLst>
                                </p:cTn>
                              </p:par>
                              <p:par>
                                <p:cTn id="15" presetID="22" presetClass="entr" presetSubtype="4" fill="hold" grpId="0" nodeType="withEffect">
                                  <p:stCondLst>
                                    <p:cond delay="28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1000" fill="hold"/>
                                        <p:tgtEl>
                                          <p:spTgt spid="4"/>
                                        </p:tgtEl>
                                      </p:cBhvr>
                                    </p:animEffect>
                                    <p:anim calcmode="lin" valueType="num">
                                      <p:cBhvr>
                                        <p:cTn id="13" dur="1000" decel="100000" fill="hold"/>
                                        <p:tgtEl>
                                          <p:spTgt spid="4"/>
                                        </p:tgtEl>
                                        <p:attrNameLst>
                                          <p:attrName>ppt_x</p:attrName>
                                        </p:attrNameLst>
                                      </p:cBhvr>
                                      <p:tavLst>
                                        <p:tav tm="0">
                                          <p:val>
                                            <p:strVal val="#ppt_x"/>
                                          </p:val>
                                        </p:tav>
                                        <p:tav tm="100000">
                                          <p:val>
                                            <p:strVal val="#ppt_x"/>
                                          </p:val>
                                        </p:tav>
                                      </p:tavLst>
                                    </p:anim>
                                    <p:anim calcmode="lin" valueType="num">
                                      <p:cBhvr>
                                        <p:cTn id="14" dur="1000" decel="100000" fill="hold"/>
                                        <p:tgtEl>
                                          <p:spTgt spid="4"/>
                                        </p:tgtEl>
                                        <p:attrNameLst>
                                          <p:attrName>ppt_y</p:attrName>
                                        </p:attrNameLst>
                                      </p:cBhvr>
                                      <p:tavLst>
                                        <p:tav tm="0">
                                          <p:val>
                                            <p:strVal val="#ppt_y+.04"/>
                                          </p:val>
                                        </p:tav>
                                        <p:tav tm="100000">
                                          <p:val>
                                            <p:strVal val="#ppt_y"/>
                                          </p:val>
                                        </p:tav>
                                      </p:tavLst>
                                    </p:anim>
                                  </p:childTnLst>
                                </p:cTn>
                              </p:par>
                              <p:par>
                                <p:cTn id="18" presetID="22" presetClass="entr" presetSubtype="8" fill="hold" nodeType="withEffect">
                                  <p:stCondLst>
                                    <p:cond delay="42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700" fill="hold"/>
                                        <p:tgtEl>
                                          <p:spTgt spid="5"/>
                                        </p:tgtEl>
                                      </p:cBhvr>
                                    </p:animEffect>
                                  </p:childTnLst>
                                </p:cTn>
                              </p:par>
                              <p:par>
                                <p:cTn id="23" presetID="42" presetClass="entr" presetSubtype="0" fill="hold" grpId="0" nodeType="withEffect">
                                  <p:stCondLst>
                                    <p:cond delay="56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900" fill="hold"/>
                                        <p:tgtEl>
                                          <p:spTgt spid="6">
                                            <p:txEl>
                                              <p:pRg st="0" end="0"/>
                                            </p:txEl>
                                          </p:spTgt>
                                        </p:tgtEl>
                                      </p:cBhvr>
                                    </p:animEffect>
                                    <p:anim calcmode="lin" valueType="num">
                                      <p:cBhvr>
                                        <p:cTn id="21" dur="900" decel="100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6">
                                            <p:txEl>
                                              <p:pRg st="0" end="0"/>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70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900" fill="hold"/>
                                        <p:tgtEl>
                                          <p:spTgt spid="6">
                                            <p:txEl>
                                              <p:pRg st="1" end="1"/>
                                            </p:txEl>
                                          </p:spTgt>
                                        </p:tgtEl>
                                      </p:cBhvr>
                                    </p:animEffect>
                                    <p:anim calcmode="lin" valueType="num">
                                      <p:cBhvr>
                                        <p:cTn id="26" dur="900" decel="100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6">
                                            <p:txEl>
                                              <p:pRg st="1" end="1"/>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84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900" fill="hold"/>
                                        <p:tgtEl>
                                          <p:spTgt spid="6">
                                            <p:txEl>
                                              <p:pRg st="2" end="2"/>
                                            </p:txEl>
                                          </p:spTgt>
                                        </p:tgtEl>
                                      </p:cBhvr>
                                    </p:animEffect>
                                    <p:anim calcmode="lin" valueType="num">
                                      <p:cBhvr>
                                        <p:cTn id="31" dur="900" decel="100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2" dur="900" decel="100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0B0B"/>
        </a:solidFill>
      </p:bgPr>
    </p:bg>
    <p:spTree>
      <p:nvGrpSpPr>
        <p:cNvPr id="1" name=""/>
        <p:cNvGrpSpPr/>
        <p:nvPr/>
      </p:nvGrpSpPr>
      <p:grpSpPr>
        <a:xfrm>
          <a:off x="0" y="0"/>
          <a:ext cx="0" cy="0"/>
          <a:chOff x="0" y="0"/>
          <a:chExt cx="0" cy="0"/>
        </a:xfrm>
      </p:grpSpPr>
      <p:sp>
        <p:nvSpPr>
          <p:cNvPr id="2" name="el-0"/>
          <p:cNvSpPr/>
          <p:nvPr/>
        </p:nvSpPr>
        <p:spPr>
          <a:xfrm>
            <a:off x="5684368" y="1691640"/>
            <a:ext cx="822960" cy="54864"/>
          </a:xfrm>
          <a:prstGeom prst="rect">
            <a:avLst/>
          </a:prstGeom>
          <a:solidFill>
            <a:srgbClr val="FFD60A"/>
          </a:solidFill>
          <a:ln/>
        </p:spPr>
      </p:sp>
      <p:sp>
        <p:nvSpPr>
          <p:cNvPr id="3" name="el-1"/>
          <p:cNvSpPr/>
          <p:nvPr/>
        </p:nvSpPr>
        <p:spPr>
          <a:xfrm>
            <a:off x="1188720" y="1874520"/>
            <a:ext cx="9814255" cy="2651760"/>
          </a:xfrm>
          <a:prstGeom prst="rect">
            <a:avLst/>
          </a:prstGeom>
          <a:noFill/>
          <a:ln/>
        </p:spPr>
        <p:txBody>
          <a:bodyPr wrap="square" lIns="0" tIns="0" rIns="0" bIns="0" rtlCol="0" anchor="b"/>
          <a:lstStyle/>
          <a:p>
            <a:pPr algn="ctr" indent="0" marL="0">
              <a:lnSpc>
                <a:spcPts val="7390"/>
              </a:lnSpc>
              <a:buNone/>
            </a:pPr>
            <a:r>
              <a:rPr lang="en-US" sz="6600" b="1" dirty="0">
                <a:solidFill>
                  <a:srgbClr val="F5F2EA"/>
                </a:solidFill>
                <a:latin typeface="Be Vietnam Pro" pitchFamily="34" charset="0"/>
                <a:ea typeface="Be Vietnam Pro" pitchFamily="34" charset="-122"/>
                <a:cs typeface="Be Vietnam Pro" pitchFamily="34" charset="-120"/>
              </a:rPr>
              <a:t>Cảm ơn</a:t>
            </a:r>
            <a:endParaRPr lang="en-US" sz="6600" dirty="0"/>
          </a:p>
        </p:txBody>
      </p:sp>
      <p:sp>
        <p:nvSpPr>
          <p:cNvPr id="4" name="el-2"/>
          <p:cNvSpPr/>
          <p:nvPr/>
        </p:nvSpPr>
        <p:spPr>
          <a:xfrm>
            <a:off x="1188720" y="4663440"/>
            <a:ext cx="9814255" cy="1097280"/>
          </a:xfrm>
          <a:prstGeom prst="rect">
            <a:avLst/>
          </a:prstGeom>
          <a:noFill/>
          <a:ln/>
        </p:spPr>
        <p:txBody>
          <a:bodyPr wrap="square" lIns="0" tIns="0" rIns="0" bIns="0" rtlCol="0" anchor="t"/>
          <a:lstStyle/>
          <a:p>
            <a:pPr algn="ctr" indent="0" marL="0">
              <a:lnSpc>
                <a:spcPts val="3080"/>
              </a:lnSpc>
              <a:buNone/>
            </a:pPr>
            <a:r>
              <a:rPr lang="en-US" sz="2200" dirty="0">
                <a:solidFill>
                  <a:srgbClr val="9C978C"/>
                </a:solidFill>
                <a:latin typeface="Be Vietnam Pro" pitchFamily="34" charset="0"/>
                <a:ea typeface="Be Vietnam Pro" pitchFamily="34" charset="-122"/>
                <a:cs typeface="Be Vietnam Pro" pitchFamily="34" charset="-120"/>
              </a:rPr>
              <a:t>Kế hoạch Social Media Q4/2026</a:t>
            </a:r>
            <a:endParaRPr lang="en-US" sz="2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22" presetClass="entr" presetSubtype="8" fill="hold" nodeType="afterEffect">
                                  <p:stCondLst>
                                    <p:cond delay="0"/>
                                  </p:stCondLst>
                                  <p:childTnLst>
                                    <p:set>
                                      <p:cBhvr>
                                        <p:cTn id="5" dur="1" fill="hold">
                                          <p:stCondLst>
                                            <p:cond delay="0"/>
                                          </p:stCondLst>
                                        </p:cTn>
                                        <p:tgtEl>
                                          <p:spTgt spid="2"/>
                                        </p:tgtEl>
                                        <p:attrNameLst>
                                          <p:attrName>style.visibility</p:attrName>
                                        </p:attrNameLst>
                                      </p:cBhvr>
                                      <p:to>
                                        <p:strVal val="visible"/>
                                      </p:to>
                                    </p:set>
                                    <p:animEffect transition="in" filter="wipe(left)">
                                      <p:cBhvr>
                                        <p:cTn id="6" dur="700" fill="hold"/>
                                        <p:tgtEl>
                                          <p:spTgt spid="2"/>
                                        </p:tgtEl>
                                      </p:cBhvr>
                                    </p:animEffect>
                                  </p:childTnLst>
                                </p:cTn>
                              </p:par>
                              <p:par>
                                <p:cTn id="12" presetID="22" presetClass="entr" presetSubtype="4" fill="hold" grpId="0" nodeType="withEffect">
                                  <p:stCondLst>
                                    <p:cond delay="140"/>
                                  </p:stCondLst>
                                  <p:childTnLst>
                                    <p:set>
                                      <p:cBhvr>
                                        <p:cTn id="8" dur="1" fill="hold">
                                          <p:stCondLst>
                                            <p:cond delay="0"/>
                                          </p:stCondLst>
                                        </p:cTn>
                                        <p:tgtEl>
                                          <p:spTgt spid="3"/>
                                        </p:tgtEl>
                                        <p:attrNameLst>
                                          <p:attrName>style.visibility</p:attrName>
                                        </p:attrNameLst>
                                      </p:cBhvr>
                                      <p:to>
                                        <p:strVal val="visible"/>
                                      </p:to>
                                    </p:set>
                                    <p:animEffect transition="in" filter="wipe(up)">
                                      <p:cBhvr>
                                        <p:cTn id="9" dur="1000" fill="hold"/>
                                        <p:tgtEl>
                                          <p:spTgt spid="3"/>
                                        </p:tgtEl>
                                      </p:cBhvr>
                                    </p:animEffect>
                                    <p:anim calcmode="lin" valueType="num">
                                      <p:cBhvr>
                                        <p:cTn id="10" dur="1000" decel="100000" fill="hold"/>
                                        <p:tgtEl>
                                          <p:spTgt spid="3"/>
                                        </p:tgtEl>
                                        <p:attrNameLst>
                                          <p:attrName>ppt_x</p:attrName>
                                        </p:attrNameLst>
                                      </p:cBhvr>
                                      <p:tavLst>
                                        <p:tav tm="0">
                                          <p:val>
                                            <p:strVal val="#ppt_x"/>
                                          </p:val>
                                        </p:tav>
                                        <p:tav tm="100000">
                                          <p:val>
                                            <p:strVal val="#ppt_x"/>
                                          </p:val>
                                        </p:tav>
                                      </p:tavLst>
                                    </p:anim>
                                    <p:anim calcmode="lin" valueType="num">
                                      <p:cBhvr>
                                        <p:cTn id="11" dur="1000" decel="100000" fill="hold"/>
                                        <p:tgtEl>
                                          <p:spTgt spid="3"/>
                                        </p:tgtEl>
                                        <p:attrNameLst>
                                          <p:attrName>ppt_y</p:attrName>
                                        </p:attrNameLst>
                                      </p:cBhvr>
                                      <p:tavLst>
                                        <p:tav tm="0">
                                          <p:val>
                                            <p:strVal val="#ppt_y+.04"/>
                                          </p:val>
                                        </p:tav>
                                        <p:tav tm="100000">
                                          <p:val>
                                            <p:strVal val="#ppt_y"/>
                                          </p:val>
                                        </p:tav>
                                      </p:tavLst>
                                    </p:anim>
                                  </p:childTnLst>
                                </p:cTn>
                              </p:par>
                              <p:par>
                                <p:cTn id="17" presetID="42" presetClass="entr" presetSubtype="0" fill="hold" grpId="0" nodeType="withEffect">
                                  <p:stCondLst>
                                    <p:cond delay="28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900" fill="hold"/>
                                        <p:tgtEl>
                                          <p:spTgt spid="4"/>
                                        </p:tgtEl>
                                      </p:cBhvr>
                                    </p:animEffect>
                                    <p:anim calcmode="lin" valueType="num">
                                      <p:cBhvr>
                                        <p:cTn id="15" dur="900" decel="100000" fill="hold"/>
                                        <p:tgtEl>
                                          <p:spTgt spid="4"/>
                                        </p:tgtEl>
                                        <p:attrNameLst>
                                          <p:attrName>ppt_x</p:attrName>
                                        </p:attrNameLst>
                                      </p:cBhvr>
                                      <p:tavLst>
                                        <p:tav tm="0">
                                          <p:val>
                                            <p:strVal val="#ppt_x"/>
                                          </p:val>
                                        </p:tav>
                                        <p:tav tm="100000">
                                          <p:val>
                                            <p:strVal val="#ppt_x"/>
                                          </p:val>
                                        </p:tav>
                                      </p:tavLst>
                                    </p:anim>
                                    <p:anim calcmode="lin" valueType="num">
                                      <p:cBhvr>
                                        <p:cTn id="16" dur="900" decel="100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e Vietnam Pr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Be Vietnam Pr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Kế hoạch Social Media Q4/2026</dc:title>
  <dc:subject>PptxGenJS Presentation</dc:subject>
  <dc:creator>SlideLover</dc:creator>
  <cp:lastModifiedBy>SlideLover</cp:lastModifiedBy>
  <cp:revision>1</cp:revision>
  <dcterms:created xsi:type="dcterms:W3CDTF">2026-09-28T06:03:02Z</dcterms:created>
  <dcterms:modified xsi:type="dcterms:W3CDTF">2026-09-28T06:03:02Z</dcterms:modified>
</cp:coreProperties>
</file>